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Lucio Dutra"/>
  <p:cmAuthor clrIdx="1" id="1" initials="" lastIdx="2" name="Marcos Vinicius Naves Bed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5-07T13:48:14.959">
    <p:pos x="6000" y="0"/>
    <p:text>Como o formato da apresentação é conhecido, sempre é melhor começar falando da motivação e depois do objetivo você define o restante da "agenda" da apresentação, é mais fluido.</p:text>
  </p:cm>
  <p:cm authorId="1" idx="1" dt="2019-05-07T13:47:58.748">
    <p:pos x="6000" y="0"/>
    <p:text>_Marked as resolved_</p:text>
  </p:cm>
  <p:cm authorId="1" idx="2" dt="2019-05-07T13:48:14.959">
    <p:pos x="6000" y="0"/>
    <p:text>_Re-opened_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19-05-12T01:21:05.425">
    <p:pos x="6000" y="0"/>
    <p:text>Olá Marcos, novamente, eu acho que os slides 2 e 3 devem ser retirados, a apresentação segue com o seguinte ritmo: "Apresentação básica, título do artigo e apresenta a motivação (slide 4)". Fica muito mais dinâmico, vou marcar nos próximos slides como ficaria a transição.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19-05-12T01:24:18.587">
    <p:pos x="6000" y="0"/>
    <p:text>Aqui depois de claramente definir o objetivo do artigo é só enfatizar: " Além da breve motivação do nosso trabalho, vamos apresentar o método proposto, nossos experimentos e conclusões, por fim, os próximos passos".  Em termos práticos, você reduz os segundos de transição e fala somente uma vez sobre cada seção.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19-05-12T01:40:13.152">
    <p:pos x="6000" y="0"/>
    <p:text>A apresentação do método seguindo apenas o fluxo da imagem é boa pelo fato de ser dinâmico, mas me preocupa, pois esses quatro slides possuem tanta informação que não podem passar de forma corrida aos olhos da audiência.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19-05-12T01:32:23.163">
    <p:pos x="6000" y="0"/>
    <p:text>Não seria razoável deixar apenas o slide posterior e as informações que estão neste ficarem como anotação que o apresentador precisa comentar? Como é discussão sobre parâmetros, e afirmações sobre quais funções foram melhores,  poderíamos trocar os textos e colocar "balões" para ficar de hint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8c1f86f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8c1f86f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a08e20ce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a08e20ce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a08e20ce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a08e20ce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a08e20ce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a08e20ce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a08e20ce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a08e20ce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a08e20ce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a08e20ce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a08e20ce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a08e20ce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08e20ce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a08e20ce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a08e20ce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a08e20ce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a08e20ce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a08e20ce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a08e20cea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a08e20cea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5add5b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5add5b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15e47b40f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15e47b40f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75534866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7553486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9c663497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9c66349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9c663497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9c663497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9c663497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9c663497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9c663497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9c663497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15add5b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15add5b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15e47b40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15e47b40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15e47b40f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15e47b40f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48c1f86f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48c1f86f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08e20ce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08e20c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15add5b9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15add5b9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15e47b4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15e47b4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15e47b40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15e47b40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15e47b40f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15e47b40f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a08e20c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a08e20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9c663497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9c663497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15e47b4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15e47b4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15e47b40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15e47b40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15e47b40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15e47b40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15e47b40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15e47b40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08e20c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08e20c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15e47b40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15e47b40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15e47b40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15e47b40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15e47b40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15e47b40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15e47b40f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515e47b40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15e47b40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515e47b40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15e47b40f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515e47b40f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515e47b40f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515e47b40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15e47b40f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15e47b40f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15e47b40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15e47b40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515e47b40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515e47b40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a08e20ce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a08e20ce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57553486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57553486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75534866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75534866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575534866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575534866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515e47b40f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515e47b40f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5a08e20ce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5a08e20ce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5a08e20ce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5a08e20ce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a3be517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a3be517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08e20ce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08e20ce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08e20ce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08e20ce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08e20ce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08e20ce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08e20ce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a08e20ce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2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2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6.png"/><Relationship Id="rId13" Type="http://schemas.openxmlformats.org/officeDocument/2006/relationships/image" Target="../media/image1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6.png"/><Relationship Id="rId13" Type="http://schemas.openxmlformats.org/officeDocument/2006/relationships/image" Target="../media/image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6.png"/><Relationship Id="rId1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6.png"/><Relationship Id="rId1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6.png"/><Relationship Id="rId13" Type="http://schemas.openxmlformats.org/officeDocument/2006/relationships/image" Target="../media/image3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3" Type="http://schemas.openxmlformats.org/officeDocument/2006/relationships/image" Target="../media/image16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6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32336" r="15742" t="0"/>
          <a:stretch/>
        </p:blipFill>
        <p:spPr>
          <a:xfrm>
            <a:off x="1255525" y="4150"/>
            <a:ext cx="7888474" cy="514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3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3"/>
          <p:cNvSpPr/>
          <p:nvPr/>
        </p:nvSpPr>
        <p:spPr>
          <a:xfrm>
            <a:off x="2317400" y="2419850"/>
            <a:ext cx="6069000" cy="2204400"/>
          </a:xfrm>
          <a:prstGeom prst="roundRect">
            <a:avLst>
              <a:gd fmla="val 4367" name="adj"/>
            </a:avLst>
          </a:prstGeom>
          <a:solidFill>
            <a:srgbClr val="F3F3F3">
              <a:alpha val="6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Times New Roman"/>
                <a:ea typeface="Times New Roman"/>
                <a:cs typeface="Times New Roman"/>
                <a:sym typeface="Times New Roman"/>
              </a:rPr>
              <a:t>A Two-Phase Learning Approach for the Segmentation of Dermatological Wounds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Wellington Silva, Daniel Jasbick, Rodrigo Wilson, Paulo Azevedo-Marques, </a:t>
            </a:r>
            <a:r>
              <a:rPr b="1" lang="pt-BR" sz="1100">
                <a:latin typeface="Times New Roman"/>
                <a:ea typeface="Times New Roman"/>
                <a:cs typeface="Times New Roman"/>
                <a:sym typeface="Times New Roman"/>
              </a:rPr>
              <a:t>Agma Traina (speaker)</a:t>
            </a: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, Lucio </a:t>
            </a: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antos, Ana Jorge, Daniel de Oliveira, and Marcos Bedo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latin typeface="Times New Roman"/>
                <a:ea typeface="Times New Roman"/>
                <a:cs typeface="Times New Roman"/>
                <a:sym typeface="Times New Roman"/>
              </a:rPr>
              <a:t> Institute of Mathematical and Computer Sciences - </a:t>
            </a:r>
            <a:r>
              <a:rPr lang="pt-BR" sz="1000">
                <a:latin typeface="Times New Roman"/>
                <a:ea typeface="Times New Roman"/>
                <a:cs typeface="Times New Roman"/>
                <a:sym typeface="Times New Roman"/>
              </a:rPr>
              <a:t>University of São Paulo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900">
                <a:latin typeface="Times New Roman"/>
                <a:ea typeface="Times New Roman"/>
                <a:cs typeface="Times New Roman"/>
                <a:sym typeface="Times New Roman"/>
              </a:rPr>
              <a:t>agma@icmc.usp.br</a:t>
            </a:r>
            <a:endParaRPr b="1"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>
                <a:latin typeface="Times New Roman"/>
                <a:ea typeface="Times New Roman"/>
                <a:cs typeface="Times New Roman"/>
                <a:sym typeface="Times New Roman"/>
              </a:rPr>
              <a:t>www.gbdi.icmc.usp.br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8749" y="0"/>
            <a:ext cx="130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22" y="2384388"/>
            <a:ext cx="494052" cy="55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7425" y="4820950"/>
            <a:ext cx="1238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June/</a:t>
            </a:r>
            <a:r>
              <a:rPr b="1" lang="pt-BR"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</a:t>
            </a:r>
            <a:endParaRPr sz="9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67" y="1461690"/>
            <a:ext cx="849973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28" y="2422075"/>
            <a:ext cx="556237" cy="48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663" y="178550"/>
            <a:ext cx="965400" cy="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-42475" y="14250"/>
            <a:ext cx="965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666666"/>
                </a:solidFill>
              </a:rPr>
              <a:t>Conference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-42475" y="1075900"/>
            <a:ext cx="1354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666666"/>
                </a:solidFill>
              </a:rPr>
              <a:t>Research Institutions</a:t>
            </a:r>
            <a:endParaRPr b="1" sz="900">
              <a:solidFill>
                <a:srgbClr val="666666"/>
              </a:solidFill>
            </a:endParaRPr>
          </a:p>
        </p:txBody>
      </p:sp>
      <p:grpSp>
        <p:nvGrpSpPr>
          <p:cNvPr id="65" name="Google Shape;65;p13"/>
          <p:cNvGrpSpPr/>
          <p:nvPr/>
        </p:nvGrpSpPr>
        <p:grpSpPr>
          <a:xfrm>
            <a:off x="149792" y="1953419"/>
            <a:ext cx="1021124" cy="283497"/>
            <a:chOff x="-995050" y="2099825"/>
            <a:chExt cx="1183500" cy="321900"/>
          </a:xfrm>
        </p:grpSpPr>
        <p:sp>
          <p:nvSpPr>
            <p:cNvPr id="66" name="Google Shape;66;p13"/>
            <p:cNvSpPr/>
            <p:nvPr/>
          </p:nvSpPr>
          <p:spPr>
            <a:xfrm>
              <a:off x="-995050" y="2099825"/>
              <a:ext cx="1183500" cy="321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" name="Google Shape;6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899405" y="2136895"/>
              <a:ext cx="992205" cy="2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3"/>
          <p:cNvSpPr txBox="1"/>
          <p:nvPr/>
        </p:nvSpPr>
        <p:spPr>
          <a:xfrm>
            <a:off x="-42475" y="3122600"/>
            <a:ext cx="123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666666"/>
                </a:solidFill>
              </a:rPr>
              <a:t>Funding Agencies</a:t>
            </a:r>
            <a:endParaRPr b="1" sz="900">
              <a:solidFill>
                <a:srgbClr val="666666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049" y="3489975"/>
            <a:ext cx="1030851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950" y="3897988"/>
            <a:ext cx="965400" cy="40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050" y="4352954"/>
            <a:ext cx="917199" cy="40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3"/>
          <p:cNvGrpSpPr/>
          <p:nvPr/>
        </p:nvGrpSpPr>
        <p:grpSpPr>
          <a:xfrm>
            <a:off x="7602200" y="178550"/>
            <a:ext cx="1392000" cy="483900"/>
            <a:chOff x="7552750" y="178550"/>
            <a:chExt cx="1392000" cy="483900"/>
          </a:xfrm>
        </p:grpSpPr>
        <p:sp>
          <p:nvSpPr>
            <p:cNvPr id="73" name="Google Shape;73;p13"/>
            <p:cNvSpPr/>
            <p:nvPr/>
          </p:nvSpPr>
          <p:spPr>
            <a:xfrm>
              <a:off x="7552750" y="178550"/>
              <a:ext cx="1392000" cy="483900"/>
            </a:xfrm>
            <a:prstGeom prst="roundRect">
              <a:avLst>
                <a:gd fmla="val 10543" name="adj"/>
              </a:avLst>
            </a:prstGeom>
            <a:solidFill>
              <a:srgbClr val="F3F3F3">
                <a:alpha val="6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latin typeface="Times New Roman"/>
                  <a:ea typeface="Times New Roman"/>
                  <a:cs typeface="Times New Roman"/>
                  <a:sym typeface="Times New Roman"/>
                </a:rPr>
                <a:t>Student Paper</a:t>
              </a:r>
              <a:endParaRPr i="1"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4" name="Google Shape;7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47724" y="245424"/>
              <a:ext cx="350125" cy="35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Dataset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2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2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2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2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283" name="Google Shape;283;p22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285" name="Google Shape;285;p22"/>
          <p:cNvSpPr txBox="1"/>
          <p:nvPr>
            <p:ph idx="4294967295" type="body"/>
          </p:nvPr>
        </p:nvSpPr>
        <p:spPr>
          <a:xfrm>
            <a:off x="526225" y="1144050"/>
            <a:ext cx="81156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 Curated by Pereira et al. (2013)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Classification of color images of dermatological ulcers. Journal of Biomedicine and Health, 17(1):136–142.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217 photographies</a:t>
            </a:r>
            <a:r>
              <a:rPr lang="pt-BR" sz="1500"/>
              <a:t> of venous and arterial ulcers in lower limbs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Independent patients with different skin colors, age, and treatments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Blue and white cloths were used to emphasize the contrast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Photos were taken with the same camera, angle and distance.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372788" y="3441825"/>
            <a:ext cx="8398425" cy="127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2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288" name="Google Shape;288;p22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9" name="Google Shape;28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0" name="Google Shape;290;p22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22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2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- 1</a:t>
            </a:r>
            <a:r>
              <a:rPr b="1" baseline="30000" lang="pt-BR"/>
              <a:t>st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3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3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3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3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305" name="Google Shape;305;p23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307" name="Google Shape;307;p23"/>
          <p:cNvSpPr txBox="1"/>
          <p:nvPr>
            <p:ph idx="4294967295" type="body"/>
          </p:nvPr>
        </p:nvSpPr>
        <p:spPr>
          <a:xfrm>
            <a:off x="539625" y="1135475"/>
            <a:ext cx="83193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We asked experts to provide a manual segmentation of </a:t>
            </a:r>
            <a:r>
              <a:rPr b="1" lang="pt-BR"/>
              <a:t>40 representative</a:t>
            </a:r>
            <a:r>
              <a:rPr lang="pt-BR"/>
              <a:t>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/>
              <a:t> images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FF0000"/>
                </a:solidFill>
              </a:rPr>
              <a:t>Result:</a:t>
            </a:r>
            <a:endParaRPr>
              <a:solidFill>
                <a:srgbClr val="FF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Millions of pixels labeled as either “background” or “skin”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Skin pixels form border, granulation, fibrin, and necrosis areas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pt-BR">
                <a:solidFill>
                  <a:srgbClr val="38761D"/>
                </a:solidFill>
              </a:rPr>
              <a:t>Training set:</a:t>
            </a:r>
            <a:endParaRPr>
              <a:solidFill>
                <a:srgbClr val="38761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Stratified sampling of labeled pixels in the RGB color space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Varying sizes: 1.10</a:t>
            </a:r>
            <a:r>
              <a:rPr baseline="30000" lang="pt-BR"/>
              <a:t>1</a:t>
            </a:r>
            <a:r>
              <a:rPr lang="pt-BR"/>
              <a:t>, 1.10</a:t>
            </a:r>
            <a:r>
              <a:rPr baseline="30000" lang="pt-BR"/>
              <a:t>2</a:t>
            </a:r>
            <a:r>
              <a:rPr lang="pt-BR"/>
              <a:t>, 1.10</a:t>
            </a:r>
            <a:r>
              <a:rPr baseline="30000" lang="pt-BR"/>
              <a:t>3</a:t>
            </a:r>
            <a:r>
              <a:rPr lang="pt-BR"/>
              <a:t>, 1.10</a:t>
            </a:r>
            <a:r>
              <a:rPr baseline="30000" lang="pt-BR"/>
              <a:t>4</a:t>
            </a:r>
            <a:r>
              <a:rPr lang="pt-BR"/>
              <a:t>, and 1.10</a:t>
            </a:r>
            <a:r>
              <a:rPr baseline="30000" lang="pt-BR"/>
              <a:t>5</a:t>
            </a:r>
            <a:endParaRPr baseline="300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Fed to 10-folds cross-validation routines </a:t>
            </a:r>
            <a:endParaRPr/>
          </a:p>
        </p:txBody>
      </p:sp>
      <p:grpSp>
        <p:nvGrpSpPr>
          <p:cNvPr id="308" name="Google Shape;308;p23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309" name="Google Shape;309;p23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0" name="Google Shape;31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1" name="Google Shape;311;p23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3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3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- 1</a:t>
            </a:r>
            <a:r>
              <a:rPr b="1" baseline="30000" lang="pt-BR"/>
              <a:t>st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4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4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4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24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grpSp>
        <p:nvGrpSpPr>
          <p:cNvPr id="326" name="Google Shape;326;p24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327" name="Google Shape;327;p24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8" name="Google Shape;32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9" name="Google Shape;329;p24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4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4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2" name="Google Shape;332;p24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4"/>
          <p:cNvSpPr txBox="1"/>
          <p:nvPr>
            <p:ph idx="4294967295" type="body"/>
          </p:nvPr>
        </p:nvSpPr>
        <p:spPr>
          <a:xfrm>
            <a:off x="539625" y="1135475"/>
            <a:ext cx="83193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We asked experts to provide a manual segmentation of </a:t>
            </a:r>
            <a:r>
              <a:rPr b="1" lang="pt-BR"/>
              <a:t>40 representative</a:t>
            </a:r>
            <a:r>
              <a:rPr lang="pt-BR"/>
              <a:t>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/>
              <a:t> images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FF0000"/>
                </a:solidFill>
              </a:rPr>
              <a:t>Result:</a:t>
            </a:r>
            <a:endParaRPr>
              <a:solidFill>
                <a:srgbClr val="FF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Millions of pixels labeled as either “background” or “skin”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Skin pixels form border, granulation, fibrin, and necrosis areas.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pt-BR">
                <a:solidFill>
                  <a:srgbClr val="38761D"/>
                </a:solidFill>
              </a:rPr>
              <a:t>Training set:</a:t>
            </a:r>
            <a:endParaRPr>
              <a:solidFill>
                <a:srgbClr val="38761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Stratified sampling of labeled pixels in the RGB color space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Varying sizes: 1.10</a:t>
            </a:r>
            <a:r>
              <a:rPr baseline="30000" lang="pt-BR"/>
              <a:t>1</a:t>
            </a:r>
            <a:r>
              <a:rPr lang="pt-BR"/>
              <a:t>, 1.10</a:t>
            </a:r>
            <a:r>
              <a:rPr baseline="30000" lang="pt-BR"/>
              <a:t>2</a:t>
            </a:r>
            <a:r>
              <a:rPr lang="pt-BR"/>
              <a:t>, 1.10</a:t>
            </a:r>
            <a:r>
              <a:rPr baseline="30000" lang="pt-BR"/>
              <a:t>3</a:t>
            </a:r>
            <a:r>
              <a:rPr lang="pt-BR"/>
              <a:t>, 1.10</a:t>
            </a:r>
            <a:r>
              <a:rPr baseline="30000" lang="pt-BR"/>
              <a:t>4</a:t>
            </a:r>
            <a:r>
              <a:rPr lang="pt-BR"/>
              <a:t>, and 1.10</a:t>
            </a:r>
            <a:r>
              <a:rPr baseline="30000" lang="pt-BR"/>
              <a:t>5</a:t>
            </a:r>
            <a:endParaRPr baseline="300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Fed to 10-folds cross-validation routines </a:t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10850" y="1207225"/>
            <a:ext cx="9132000" cy="39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336" name="Google Shape;3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38" y="1811375"/>
            <a:ext cx="7727324" cy="20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 txBox="1"/>
          <p:nvPr/>
        </p:nvSpPr>
        <p:spPr>
          <a:xfrm>
            <a:off x="1129425" y="4116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3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3559875" y="4116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4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6128325" y="4116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5</a:t>
            </a:r>
            <a:endParaRPr b="1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- 1</a:t>
            </a:r>
            <a:r>
              <a:rPr b="1" baseline="30000" lang="pt-BR"/>
              <a:t>st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25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5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5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352" name="Google Shape;352;p25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353" name="Google Shape;353;p25"/>
          <p:cNvSpPr txBox="1"/>
          <p:nvPr>
            <p:ph idx="4294967295" type="body"/>
          </p:nvPr>
        </p:nvSpPr>
        <p:spPr>
          <a:xfrm>
            <a:off x="539625" y="114740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Finding the most suitable classifier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Training set sizes: 1.10</a:t>
            </a:r>
            <a:r>
              <a:rPr baseline="30000" lang="pt-BR"/>
              <a:t>1</a:t>
            </a:r>
            <a:r>
              <a:rPr lang="pt-BR"/>
              <a:t>, 1.10</a:t>
            </a:r>
            <a:r>
              <a:rPr baseline="30000" lang="pt-BR"/>
              <a:t>2</a:t>
            </a:r>
            <a:r>
              <a:rPr lang="pt-BR"/>
              <a:t>, 1.10</a:t>
            </a:r>
            <a:r>
              <a:rPr baseline="30000" lang="pt-BR"/>
              <a:t>3</a:t>
            </a:r>
            <a:r>
              <a:rPr lang="pt-BR"/>
              <a:t>, 1.10</a:t>
            </a:r>
            <a:r>
              <a:rPr baseline="30000" lang="pt-BR"/>
              <a:t>4</a:t>
            </a:r>
            <a:r>
              <a:rPr lang="pt-BR"/>
              <a:t>, and 1.10</a:t>
            </a:r>
            <a:r>
              <a:rPr baseline="30000" lang="pt-BR"/>
              <a:t>5</a:t>
            </a:r>
            <a:endParaRPr baseline="30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Average </a:t>
            </a:r>
            <a:r>
              <a:rPr b="1" i="1" lang="pt-BR"/>
              <a:t>Cohen-Kappa Coefficient</a:t>
            </a:r>
            <a:endParaRPr b="1" i="1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5"/>
          <p:cNvPicPr preferRelativeResize="0"/>
          <p:nvPr/>
        </p:nvPicPr>
        <p:blipFill rotWithShape="1">
          <a:blip r:embed="rId4">
            <a:alphaModFix/>
          </a:blip>
          <a:srcRect b="12916" l="3665" r="2101" t="24016"/>
          <a:stretch/>
        </p:blipFill>
        <p:spPr>
          <a:xfrm>
            <a:off x="1444188" y="2263800"/>
            <a:ext cx="5966449" cy="22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6676138" y="1787925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Weighted Mean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25"/>
          <p:cNvSpPr/>
          <p:nvPr/>
        </p:nvSpPr>
        <p:spPr>
          <a:xfrm rot="5400000">
            <a:off x="6274138" y="209495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7310263" y="4664875"/>
            <a:ext cx="1354500" cy="407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Simple Mean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358" name="Google Shape;358;p25"/>
          <p:cNvSpPr/>
          <p:nvPr/>
        </p:nvSpPr>
        <p:spPr>
          <a:xfrm rot="-5400000">
            <a:off x="6858613" y="441792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grpSp>
        <p:nvGrpSpPr>
          <p:cNvPr id="360" name="Google Shape;360;p25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361" name="Google Shape;361;p25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2" name="Google Shape;36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3" name="Google Shape;363;p25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Discarding of Superpixels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26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6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6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26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378" name="Google Shape;378;p26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380" name="Google Shape;380;p26"/>
          <p:cNvSpPr txBox="1"/>
          <p:nvPr>
            <p:ph idx="4294967295" type="body"/>
          </p:nvPr>
        </p:nvSpPr>
        <p:spPr>
          <a:xfrm>
            <a:off x="532300" y="1135513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Background removal - 40 images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Mean and deviation for the proportion of discarded regions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Discarding ratio grew linearly  </a:t>
            </a:r>
            <a:endParaRPr b="1"/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900" y="2233625"/>
            <a:ext cx="4065399" cy="26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/>
        </p:nvSpPr>
        <p:spPr>
          <a:xfrm>
            <a:off x="6614788" y="1997125"/>
            <a:ext cx="1354500" cy="9075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Up to 48% dismissed regions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383" name="Google Shape;383;p26"/>
          <p:cNvSpPr/>
          <p:nvPr/>
        </p:nvSpPr>
        <p:spPr>
          <a:xfrm rot="9526793">
            <a:off x="6154582" y="2339717"/>
            <a:ext cx="439285" cy="46407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26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385" name="Google Shape;385;p26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6" name="Google Shape;38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7" name="Google Shape;387;p26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6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6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- 2</a:t>
            </a:r>
            <a:r>
              <a:rPr b="1" baseline="30000" lang="pt-BR"/>
              <a:t>nd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27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7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7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7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402" name="Google Shape;402;p27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04" name="Google Shape;404;p27"/>
          <p:cNvSpPr txBox="1"/>
          <p:nvPr>
            <p:ph idx="4294967295" type="body"/>
          </p:nvPr>
        </p:nvSpPr>
        <p:spPr>
          <a:xfrm>
            <a:off x="556450" y="1135525"/>
            <a:ext cx="812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 </a:t>
            </a:r>
            <a:r>
              <a:rPr b="1" lang="pt-BR"/>
              <a:t>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to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 sz="1600"/>
              <a:t>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594100" y="3083100"/>
            <a:ext cx="80478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27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407" name="Google Shape;407;p27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9" name="Google Shape;409;p27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7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7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- 2</a:t>
            </a:r>
            <a:r>
              <a:rPr b="1" baseline="30000" lang="pt-BR"/>
              <a:t>nd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28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8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8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28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424" name="Google Shape;424;p28"/>
          <p:cNvSpPr txBox="1"/>
          <p:nvPr>
            <p:ph idx="4294967295" type="body"/>
          </p:nvPr>
        </p:nvSpPr>
        <p:spPr>
          <a:xfrm>
            <a:off x="556450" y="1135525"/>
            <a:ext cx="812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94100" y="3083100"/>
            <a:ext cx="80478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10850" y="1071200"/>
            <a:ext cx="9132000" cy="40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429" name="Google Shape;429;p28"/>
          <p:cNvSpPr txBox="1"/>
          <p:nvPr>
            <p:ph idx="4294967295" type="body"/>
          </p:nvPr>
        </p:nvSpPr>
        <p:spPr>
          <a:xfrm>
            <a:off x="3907500" y="2182850"/>
            <a:ext cx="5157600" cy="24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Canberra and BrayCurtis presented a greater</a:t>
            </a:r>
            <a:r>
              <a:rPr i="1" lang="pt-BR" sz="1600"/>
              <a:t> variance</a:t>
            </a:r>
            <a:r>
              <a:rPr lang="pt-BR" sz="1600"/>
              <a:t> regarding the number of clusters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Functions L</a:t>
            </a:r>
            <a:r>
              <a:rPr baseline="-25000" lang="pt-BR" sz="1600"/>
              <a:t>1</a:t>
            </a:r>
            <a:r>
              <a:rPr lang="pt-BR" sz="1600"/>
              <a:t>, L</a:t>
            </a:r>
            <a:r>
              <a:rPr baseline="-25000" lang="pt-BR" sz="1600"/>
              <a:t>2</a:t>
            </a:r>
            <a:r>
              <a:rPr lang="pt-BR" sz="1600"/>
              <a:t>, and L</a:t>
            </a:r>
            <a:r>
              <a:rPr baseline="-25000" lang="pt-BR" sz="1600"/>
              <a:t>∞</a:t>
            </a:r>
            <a:r>
              <a:rPr lang="pt-BR" sz="1600"/>
              <a:t> were more </a:t>
            </a:r>
            <a:r>
              <a:rPr i="1" lang="pt-BR" sz="1600"/>
              <a:t>stable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On average, </a:t>
            </a:r>
            <a:r>
              <a:rPr b="1" lang="pt-BR" sz="1600"/>
              <a:t>Function L</a:t>
            </a:r>
            <a:r>
              <a:rPr b="1" baseline="-25000" lang="pt-BR" sz="1600"/>
              <a:t>1</a:t>
            </a:r>
            <a:r>
              <a:rPr lang="pt-BR" sz="1600"/>
              <a:t> produced fewer clusters</a:t>
            </a:r>
            <a:endParaRPr b="1" sz="1600"/>
          </a:p>
        </p:txBody>
      </p:sp>
      <p:sp>
        <p:nvSpPr>
          <p:cNvPr id="430" name="Google Shape;430;p28"/>
          <p:cNvSpPr txBox="1"/>
          <p:nvPr/>
        </p:nvSpPr>
        <p:spPr>
          <a:xfrm>
            <a:off x="5687100" y="1707288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431" name="Google Shape;431;p28"/>
          <p:cNvSpPr/>
          <p:nvPr/>
        </p:nvSpPr>
        <p:spPr>
          <a:xfrm rot="-1291079">
            <a:off x="2989380" y="1274234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8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433" name="Google Shape;433;p28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4" name="Google Shape;43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5" name="Google Shape;435;p28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8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8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8" name="Google Shape;4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5" y="1135527"/>
            <a:ext cx="3841186" cy="39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/>
          <p:nvPr/>
        </p:nvSpPr>
        <p:spPr>
          <a:xfrm rot="-1291079">
            <a:off x="2989380" y="3259509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- 2</a:t>
            </a:r>
            <a:r>
              <a:rPr b="1" baseline="30000" lang="pt-BR"/>
              <a:t>nd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29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29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9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29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29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452" name="Google Shape;452;p29"/>
          <p:cNvSpPr txBox="1"/>
          <p:nvPr>
            <p:ph idx="4294967295" type="body"/>
          </p:nvPr>
        </p:nvSpPr>
        <p:spPr>
          <a:xfrm>
            <a:off x="556450" y="1135525"/>
            <a:ext cx="812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594100" y="3083100"/>
            <a:ext cx="80478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grpSp>
        <p:nvGrpSpPr>
          <p:cNvPr id="455" name="Google Shape;455;p29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456" name="Google Shape;456;p29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7" name="Google Shape;45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8" name="Google Shape;458;p29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9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9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29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10850" y="1024050"/>
            <a:ext cx="9132000" cy="40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grpSp>
        <p:nvGrpSpPr>
          <p:cNvPr id="464" name="Google Shape;464;p29"/>
          <p:cNvGrpSpPr/>
          <p:nvPr/>
        </p:nvGrpSpPr>
        <p:grpSpPr>
          <a:xfrm>
            <a:off x="73587" y="1040246"/>
            <a:ext cx="4969799" cy="3487282"/>
            <a:chOff x="189125" y="915350"/>
            <a:chExt cx="7864850" cy="5333051"/>
          </a:xfrm>
        </p:grpSpPr>
        <p:pic>
          <p:nvPicPr>
            <p:cNvPr id="465" name="Google Shape;465;p29"/>
            <p:cNvPicPr preferRelativeResize="0"/>
            <p:nvPr/>
          </p:nvPicPr>
          <p:blipFill rotWithShape="1">
            <a:blip r:embed="rId4">
              <a:alphaModFix/>
            </a:blip>
            <a:srcRect b="16114" l="8763" r="5487" t="27263"/>
            <a:stretch/>
          </p:blipFill>
          <p:spPr>
            <a:xfrm>
              <a:off x="213275" y="915350"/>
              <a:ext cx="7840700" cy="291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9"/>
            <p:cNvPicPr preferRelativeResize="0"/>
            <p:nvPr/>
          </p:nvPicPr>
          <p:blipFill rotWithShape="1">
            <a:blip r:embed="rId5">
              <a:alphaModFix/>
            </a:blip>
            <a:srcRect b="15178" l="8463" r="5788" t="33785"/>
            <a:stretch/>
          </p:blipFill>
          <p:spPr>
            <a:xfrm>
              <a:off x="189125" y="3624600"/>
              <a:ext cx="7840700" cy="2623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29"/>
          <p:cNvSpPr/>
          <p:nvPr/>
        </p:nvSpPr>
        <p:spPr>
          <a:xfrm>
            <a:off x="5607675" y="1530500"/>
            <a:ext cx="3161375" cy="1279600"/>
          </a:xfrm>
          <a:custGeom>
            <a:rect b="b" l="l" r="r" t="t"/>
            <a:pathLst>
              <a:path extrusionOk="0" h="51184" w="126455">
                <a:moveTo>
                  <a:pt x="0" y="0"/>
                </a:moveTo>
                <a:cubicBezTo>
                  <a:pt x="3011" y="3178"/>
                  <a:pt x="10622" y="13131"/>
                  <a:pt x="18065" y="19069"/>
                </a:cubicBezTo>
                <a:cubicBezTo>
                  <a:pt x="25508" y="25007"/>
                  <a:pt x="32617" y="30945"/>
                  <a:pt x="44660" y="35628"/>
                </a:cubicBezTo>
                <a:cubicBezTo>
                  <a:pt x="56703" y="40312"/>
                  <a:pt x="76693" y="44577"/>
                  <a:pt x="90325" y="47170"/>
                </a:cubicBezTo>
                <a:cubicBezTo>
                  <a:pt x="103958" y="49763"/>
                  <a:pt x="120433" y="50515"/>
                  <a:pt x="126455" y="51184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68" name="Google Shape;4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550" y="1116444"/>
            <a:ext cx="3901752" cy="203465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9"/>
          <p:cNvSpPr txBox="1"/>
          <p:nvPr/>
        </p:nvSpPr>
        <p:spPr>
          <a:xfrm>
            <a:off x="1759275" y="4600925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470" name="Google Shape;470;p29"/>
          <p:cNvSpPr txBox="1"/>
          <p:nvPr>
            <p:ph idx="4294967295" type="body"/>
          </p:nvPr>
        </p:nvSpPr>
        <p:spPr>
          <a:xfrm>
            <a:off x="4980425" y="3262650"/>
            <a:ext cx="41820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Cut point determined by the </a:t>
            </a:r>
            <a:r>
              <a:rPr i="1" lang="pt-BR" sz="1600"/>
              <a:t>first of two</a:t>
            </a:r>
            <a:r>
              <a:rPr lang="pt-BR" sz="1600"/>
              <a:t> </a:t>
            </a:r>
            <a:r>
              <a:rPr i="1" lang="pt-BR" sz="1600"/>
              <a:t>consecutive bars</a:t>
            </a:r>
            <a:r>
              <a:rPr lang="pt-BR" sz="1600"/>
              <a:t> whose difference ratio does not exceed a threshold ∆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Threshold</a:t>
            </a:r>
            <a:r>
              <a:rPr lang="pt-BR" sz="1600"/>
              <a:t> ∆</a:t>
            </a:r>
            <a:r>
              <a:rPr lang="pt-BR" sz="1600"/>
              <a:t> ranging from 5% to 20%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The most frequent cut was </a:t>
            </a:r>
            <a:r>
              <a:rPr b="1" lang="pt-BR" sz="1600"/>
              <a:t>ξ = 3%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 txBox="1"/>
          <p:nvPr>
            <p:ph idx="4294967295" type="body"/>
          </p:nvPr>
        </p:nvSpPr>
        <p:spPr>
          <a:xfrm>
            <a:off x="6219275" y="1216875"/>
            <a:ext cx="17043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900"/>
              <a:t>Elbow criterion </a:t>
            </a:r>
            <a:endParaRPr sz="900"/>
          </a:p>
        </p:txBody>
      </p:sp>
      <p:sp>
        <p:nvSpPr>
          <p:cNvPr id="472" name="Google Shape;472;p29"/>
          <p:cNvSpPr/>
          <p:nvPr/>
        </p:nvSpPr>
        <p:spPr>
          <a:xfrm rot="7926451">
            <a:off x="6133414" y="1762658"/>
            <a:ext cx="403565" cy="296954"/>
          </a:xfrm>
          <a:prstGeom prst="rightArrow">
            <a:avLst>
              <a:gd fmla="val 50000" name="adj1"/>
              <a:gd fmla="val 70451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Empirical findings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9" name="Google Shape;479;p30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30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0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0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0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485" name="Google Shape;485;p30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486" name="Google Shape;486;p30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487" name="Google Shape;487;p30"/>
          <p:cNvSpPr txBox="1"/>
          <p:nvPr>
            <p:ph idx="4294967295" type="body"/>
          </p:nvPr>
        </p:nvSpPr>
        <p:spPr>
          <a:xfrm>
            <a:off x="556450" y="1117100"/>
            <a:ext cx="83550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04 new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 manually labeled by experts</a:t>
            </a:r>
            <a:r>
              <a:rPr lang="pt-BR" sz="1600"/>
              <a:t>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b="1" lang="pt-BR"/>
              <a:t>Setting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Classifier MLP-LM + 550 Superpixels + Distance function L</a:t>
            </a:r>
            <a:r>
              <a:rPr baseline="-25000" lang="pt-BR" sz="1600"/>
              <a:t>1 </a:t>
            </a:r>
            <a:r>
              <a:rPr lang="pt-BR" sz="1600"/>
              <a:t>+ T</a:t>
            </a:r>
            <a:r>
              <a:rPr lang="pt-BR" sz="1600"/>
              <a:t>hreshold 3%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Mean Absolute Error (MAE)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Pixelwise matching of manual </a:t>
            </a:r>
            <a:r>
              <a:rPr i="1" lang="pt-BR" sz="1600"/>
              <a:t>vs.</a:t>
            </a:r>
            <a:r>
              <a:rPr lang="pt-BR" sz="1600"/>
              <a:t>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lang="pt-BR" sz="1600"/>
              <a:t>segmentation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8" name="Google Shape;488;p30"/>
          <p:cNvSpPr/>
          <p:nvPr/>
        </p:nvSpPr>
        <p:spPr>
          <a:xfrm>
            <a:off x="-9150" y="2729650"/>
            <a:ext cx="9162300" cy="21144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43900" y="2799100"/>
            <a:ext cx="9051600" cy="19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0"/>
          <p:cNvSpPr txBox="1"/>
          <p:nvPr/>
        </p:nvSpPr>
        <p:spPr>
          <a:xfrm>
            <a:off x="6122100" y="4666925"/>
            <a:ext cx="2635800" cy="37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MAE = 0.05, Variance = 0.01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491" name="Google Shape;491;p30"/>
          <p:cNvGrpSpPr/>
          <p:nvPr/>
        </p:nvGrpSpPr>
        <p:grpSpPr>
          <a:xfrm>
            <a:off x="275505" y="2855600"/>
            <a:ext cx="8574694" cy="1862520"/>
            <a:chOff x="284655" y="2917200"/>
            <a:chExt cx="8574694" cy="1862520"/>
          </a:xfrm>
        </p:grpSpPr>
        <p:pic>
          <p:nvPicPr>
            <p:cNvPr id="492" name="Google Shape;492;p30"/>
            <p:cNvPicPr preferRelativeResize="0"/>
            <p:nvPr/>
          </p:nvPicPr>
          <p:blipFill rotWithShape="1">
            <a:blip r:embed="rId4">
              <a:alphaModFix/>
            </a:blip>
            <a:srcRect b="55980" l="0" r="0" t="0"/>
            <a:stretch/>
          </p:blipFill>
          <p:spPr>
            <a:xfrm>
              <a:off x="284655" y="2979539"/>
              <a:ext cx="5684006" cy="1800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0"/>
            <p:cNvPicPr preferRelativeResize="0"/>
            <p:nvPr/>
          </p:nvPicPr>
          <p:blipFill rotWithShape="1">
            <a:blip r:embed="rId4">
              <a:alphaModFix/>
            </a:blip>
            <a:srcRect b="6097" l="49814" r="0" t="49881"/>
            <a:stretch/>
          </p:blipFill>
          <p:spPr>
            <a:xfrm>
              <a:off x="6006850" y="2917200"/>
              <a:ext cx="2852499" cy="1800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30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495" name="Google Shape;495;p30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6" name="Google Shape;49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7" name="Google Shape;497;p30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30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30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Future Work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1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31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1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31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Future Work</a:t>
            </a:r>
            <a:endParaRPr sz="900"/>
          </a:p>
        </p:txBody>
      </p:sp>
      <p:sp>
        <p:nvSpPr>
          <p:cNvPr id="512" name="Google Shape;512;p31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514" name="Google Shape;514;p31"/>
          <p:cNvSpPr txBox="1"/>
          <p:nvPr>
            <p:ph idx="4294967295" type="body"/>
          </p:nvPr>
        </p:nvSpPr>
        <p:spPr>
          <a:xfrm>
            <a:off x="556450" y="1117100"/>
            <a:ext cx="80853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Expanding dataset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We are working on expanding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 sz="1600"/>
              <a:t> so that it can be used as a benchmark in the near future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Exploring new parameters to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Feature extraction</a:t>
            </a:r>
            <a:endParaRPr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Features learned from autoencoders applied on superpixels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Clustering approaches</a:t>
            </a:r>
            <a:endParaRPr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Hierarchical clustering methods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Graph-based clustering methods</a:t>
            </a:r>
            <a:endParaRPr sz="1500"/>
          </a:p>
        </p:txBody>
      </p:sp>
      <p:grpSp>
        <p:nvGrpSpPr>
          <p:cNvPr id="515" name="Google Shape;515;p31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516" name="Google Shape;516;p31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7" name="Google Shape;51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8" name="Google Shape;518;p31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31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31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82" name="Google Shape;82;p14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" name="Google Shape;8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" name="Google Shape;84;p14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4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14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519475" y="1048950"/>
            <a:ext cx="83394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BR"/>
              <a:t>Photographs of ulcers in lower limb</a:t>
            </a:r>
            <a:endParaRPr b="1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Support dermatologists’ analyses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Tissue characterization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Non-intrusive process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Non-expensive:</a:t>
            </a:r>
            <a:r>
              <a:rPr lang="pt-BR" sz="1500"/>
              <a:t> smartphone-based image recording 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Non-expensive:</a:t>
            </a:r>
            <a:r>
              <a:rPr lang="pt-BR" sz="1500"/>
              <a:t> digital photo management </a:t>
            </a:r>
            <a:endParaRPr sz="15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50" y="3033025"/>
            <a:ext cx="1468700" cy="1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18039" l="0" r="0" t="0"/>
          <a:stretch/>
        </p:blipFill>
        <p:spPr>
          <a:xfrm rot="3412359">
            <a:off x="4051820" y="3147250"/>
            <a:ext cx="1040359" cy="131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6">
            <a:alphaModFix/>
          </a:blip>
          <a:srcRect b="12111" l="0" r="0" t="0"/>
          <a:stretch/>
        </p:blipFill>
        <p:spPr>
          <a:xfrm>
            <a:off x="5896550" y="2858325"/>
            <a:ext cx="1736250" cy="16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Motivation and Background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2"/>
          <p:cNvPicPr preferRelativeResize="0"/>
          <p:nvPr/>
        </p:nvPicPr>
        <p:blipFill rotWithShape="1">
          <a:blip r:embed="rId3">
            <a:alphaModFix/>
          </a:blip>
          <a:srcRect b="0" l="32336" r="15742" t="0"/>
          <a:stretch/>
        </p:blipFill>
        <p:spPr>
          <a:xfrm>
            <a:off x="1255525" y="4150"/>
            <a:ext cx="7888474" cy="514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32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2"/>
          <p:cNvSpPr/>
          <p:nvPr/>
        </p:nvSpPr>
        <p:spPr>
          <a:xfrm>
            <a:off x="2317400" y="2419850"/>
            <a:ext cx="6069000" cy="2204400"/>
          </a:xfrm>
          <a:prstGeom prst="roundRect">
            <a:avLst>
              <a:gd fmla="val 4367" name="adj"/>
            </a:avLst>
          </a:prstGeom>
          <a:solidFill>
            <a:srgbClr val="F3F3F3">
              <a:alpha val="6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Times New Roman"/>
                <a:ea typeface="Times New Roman"/>
                <a:cs typeface="Times New Roman"/>
                <a:sym typeface="Times New Roman"/>
              </a:rPr>
              <a:t>A Two-Phase Learning Approach for the Segmentation of Dermatological Wounds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Wellington Silva, Daniel Jasbick, Rodrigo Wilson, Paulo Azevedo-Marques, </a:t>
            </a:r>
            <a:r>
              <a:rPr b="1" lang="pt-BR" sz="1100">
                <a:latin typeface="Times New Roman"/>
                <a:ea typeface="Times New Roman"/>
                <a:cs typeface="Times New Roman"/>
                <a:sym typeface="Times New Roman"/>
              </a:rPr>
              <a:t>Agma Traina (speaker)</a:t>
            </a:r>
            <a:r>
              <a:rPr lang="pt-BR" sz="1100">
                <a:latin typeface="Times New Roman"/>
                <a:ea typeface="Times New Roman"/>
                <a:cs typeface="Times New Roman"/>
                <a:sym typeface="Times New Roman"/>
              </a:rPr>
              <a:t>, Lucio Santos, Ana Jorge, Daniel de Oliveira, and Marcos Bedo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latin typeface="Times New Roman"/>
                <a:ea typeface="Times New Roman"/>
                <a:cs typeface="Times New Roman"/>
                <a:sym typeface="Times New Roman"/>
              </a:rPr>
              <a:t> Institute of Mathematical and Computer Sciences - University of São Paulo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900">
                <a:latin typeface="Times New Roman"/>
                <a:ea typeface="Times New Roman"/>
                <a:cs typeface="Times New Roman"/>
                <a:sym typeface="Times New Roman"/>
              </a:rPr>
              <a:t>agma@icmc.usp.br</a:t>
            </a:r>
            <a:endParaRPr b="1"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>
                <a:latin typeface="Times New Roman"/>
                <a:ea typeface="Times New Roman"/>
                <a:cs typeface="Times New Roman"/>
                <a:sym typeface="Times New Roman"/>
              </a:rPr>
              <a:t>www.gbdi.icmc.usp.br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8" name="Google Shape;528;p32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529" name="Google Shape;529;p32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0" name="Google Shape;53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2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32" name="Google Shape;53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2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536" name="Google Shape;536;p32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537" name="Google Shape;537;p32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39" name="Google Shape;53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0" name="Google Shape;540;p32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541" name="Google Shape;541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p32"/>
          <p:cNvGrpSpPr/>
          <p:nvPr/>
        </p:nvGrpSpPr>
        <p:grpSpPr>
          <a:xfrm>
            <a:off x="7602200" y="178550"/>
            <a:ext cx="1392000" cy="483900"/>
            <a:chOff x="7552750" y="178550"/>
            <a:chExt cx="1392000" cy="483900"/>
          </a:xfrm>
        </p:grpSpPr>
        <p:sp>
          <p:nvSpPr>
            <p:cNvPr id="545" name="Google Shape;545;p32"/>
            <p:cNvSpPr/>
            <p:nvPr/>
          </p:nvSpPr>
          <p:spPr>
            <a:xfrm>
              <a:off x="7552750" y="178550"/>
              <a:ext cx="1392000" cy="483900"/>
            </a:xfrm>
            <a:prstGeom prst="roundRect">
              <a:avLst>
                <a:gd fmla="val 10543" name="adj"/>
              </a:avLst>
            </a:prstGeom>
            <a:solidFill>
              <a:srgbClr val="F3F3F3">
                <a:alpha val="6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latin typeface="Times New Roman"/>
                  <a:ea typeface="Times New Roman"/>
                  <a:cs typeface="Times New Roman"/>
                  <a:sym typeface="Times New Roman"/>
                </a:rPr>
                <a:t>Student Paper</a:t>
              </a:r>
              <a:endParaRPr i="1"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46" name="Google Shape;546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47724" y="245424"/>
              <a:ext cx="350125" cy="35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32"/>
          <p:cNvSpPr txBox="1"/>
          <p:nvPr/>
        </p:nvSpPr>
        <p:spPr>
          <a:xfrm>
            <a:off x="3407450" y="178550"/>
            <a:ext cx="3888900" cy="48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Thanks for your attention!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33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4" name="Google Shape;554;p33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555" name="Google Shape;555;p33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6" name="Google Shape;55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33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58" name="Google Shape;55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33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562" name="Google Shape;562;p33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563" name="Google Shape;563;p33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564" name="Google Shape;564;p33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65" name="Google Shape;565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6" name="Google Shape;566;p33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567" name="Google Shape;567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33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DBSCAN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1" name="Google Shape;571;p33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3"/>
          <p:cNvSpPr/>
          <p:nvPr/>
        </p:nvSpPr>
        <p:spPr>
          <a:xfrm>
            <a:off x="0" y="1080900"/>
            <a:ext cx="9180600" cy="39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3"/>
          <p:cNvGrpSpPr/>
          <p:nvPr/>
        </p:nvGrpSpPr>
        <p:grpSpPr>
          <a:xfrm>
            <a:off x="33726" y="1236690"/>
            <a:ext cx="5172556" cy="3650816"/>
            <a:chOff x="13850" y="1289625"/>
            <a:chExt cx="5092602" cy="3496950"/>
          </a:xfrm>
        </p:grpSpPr>
        <p:pic>
          <p:nvPicPr>
            <p:cNvPr id="574" name="Google Shape;574;p33"/>
            <p:cNvPicPr preferRelativeResize="0"/>
            <p:nvPr/>
          </p:nvPicPr>
          <p:blipFill rotWithShape="1">
            <a:blip r:embed="rId11">
              <a:alphaModFix/>
            </a:blip>
            <a:srcRect b="17335" l="6705" r="7545" t="29988"/>
            <a:stretch/>
          </p:blipFill>
          <p:spPr>
            <a:xfrm>
              <a:off x="13850" y="1289625"/>
              <a:ext cx="5092602" cy="175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3"/>
            <p:cNvPicPr preferRelativeResize="0"/>
            <p:nvPr/>
          </p:nvPicPr>
          <p:blipFill rotWithShape="1">
            <a:blip r:embed="rId12">
              <a:alphaModFix/>
            </a:blip>
            <a:srcRect b="19964" l="6637" r="8162" t="28793"/>
            <a:stretch/>
          </p:blipFill>
          <p:spPr>
            <a:xfrm>
              <a:off x="76225" y="3106625"/>
              <a:ext cx="4967876" cy="167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6" name="Google Shape;576;p33"/>
          <p:cNvPicPr preferRelativeResize="0"/>
          <p:nvPr/>
        </p:nvPicPr>
        <p:blipFill rotWithShape="1">
          <a:blip r:embed="rId13">
            <a:alphaModFix/>
          </a:blip>
          <a:srcRect b="13021" l="20106" r="17197" t="25730"/>
          <a:stretch/>
        </p:blipFill>
        <p:spPr>
          <a:xfrm>
            <a:off x="5270075" y="2025200"/>
            <a:ext cx="3830793" cy="21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34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3" name="Google Shape;583;p34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584" name="Google Shape;584;p34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5" name="Google Shape;58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34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87" name="Google Shape;58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34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591" name="Google Shape;591;p34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592" name="Google Shape;592;p34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593" name="Google Shape;593;p34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94" name="Google Shape;594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5" name="Google Shape;595;p34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596" name="Google Shape;596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34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600" name="Google Shape;600;p3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4"/>
          <p:cNvSpPr/>
          <p:nvPr/>
        </p:nvSpPr>
        <p:spPr>
          <a:xfrm>
            <a:off x="1367425" y="2081650"/>
            <a:ext cx="7667700" cy="29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663" y="2497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4"/>
          <p:cNvSpPr txBox="1"/>
          <p:nvPr/>
        </p:nvSpPr>
        <p:spPr>
          <a:xfrm>
            <a:off x="2558025" y="2065425"/>
            <a:ext cx="49929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3286825" y="2435575"/>
            <a:ext cx="5748300" cy="259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/>
          <p:nvPr/>
        </p:nvSpPr>
        <p:spPr>
          <a:xfrm>
            <a:off x="3062875" y="3177600"/>
            <a:ext cx="1020000" cy="3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4"/>
          <p:cNvSpPr/>
          <p:nvPr/>
        </p:nvSpPr>
        <p:spPr>
          <a:xfrm>
            <a:off x="2821725" y="36281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3" name="Google Shape;613;p35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4" name="Google Shape;614;p35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615" name="Google Shape;615;p35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6" name="Google Shape;61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5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18" name="Google Shape;61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35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622" name="Google Shape;622;p35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623" name="Google Shape;623;p35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624" name="Google Shape;624;p35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25" name="Google Shape;625;p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6" name="Google Shape;626;p35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627" name="Google Shape;627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35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631" name="Google Shape;631;p3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1367425" y="2081650"/>
            <a:ext cx="7667700" cy="29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663" y="2497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5"/>
          <p:cNvSpPr/>
          <p:nvPr/>
        </p:nvSpPr>
        <p:spPr>
          <a:xfrm>
            <a:off x="2821725" y="36281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/>
        </p:nvSpPr>
        <p:spPr>
          <a:xfrm>
            <a:off x="2558025" y="2065425"/>
            <a:ext cx="49929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r>
              <a:rPr b="1" lang="pt-BR">
                <a:solidFill>
                  <a:srgbClr val="38761D"/>
                </a:solidFill>
              </a:rPr>
              <a:t>superpixels</a:t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5394400" y="2435575"/>
            <a:ext cx="3640800" cy="259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/>
          <p:nvPr/>
        </p:nvSpPr>
        <p:spPr>
          <a:xfrm>
            <a:off x="3236750" y="2571750"/>
            <a:ext cx="2245500" cy="1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36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5" name="Google Shape;645;p36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646" name="Google Shape;646;p36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7" name="Google Shape;64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36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49" name="Google Shape;64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36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653" name="Google Shape;653;p36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654" name="Google Shape;654;p36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655" name="Google Shape;655;p36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56" name="Google Shape;656;p3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7" name="Google Shape;657;p36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658" name="Google Shape;658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36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662" name="Google Shape;662;p3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1367425" y="2081650"/>
            <a:ext cx="7667700" cy="29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663" y="2497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6"/>
          <p:cNvSpPr txBox="1"/>
          <p:nvPr/>
        </p:nvSpPr>
        <p:spPr>
          <a:xfrm>
            <a:off x="2558025" y="2065425"/>
            <a:ext cx="49929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r>
              <a:rPr b="1" lang="pt-BR">
                <a:solidFill>
                  <a:srgbClr val="38761D"/>
                </a:solidFill>
              </a:rPr>
              <a:t>superpixels, feature extractor</a:t>
            </a:r>
            <a:r>
              <a:rPr lang="pt-BR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5394400" y="2435575"/>
            <a:ext cx="3640800" cy="259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3236750" y="2571750"/>
            <a:ext cx="2245500" cy="1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4838" y="2435573"/>
            <a:ext cx="1099275" cy="11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6"/>
          <p:cNvSpPr/>
          <p:nvPr/>
        </p:nvSpPr>
        <p:spPr>
          <a:xfrm rot="-2287324">
            <a:off x="4036458" y="3147025"/>
            <a:ext cx="439305" cy="46414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6"/>
          <p:cNvSpPr/>
          <p:nvPr/>
        </p:nvSpPr>
        <p:spPr>
          <a:xfrm>
            <a:off x="2821725" y="36281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37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679" name="Google Shape;679;p37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0" name="Google Shape;68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37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82" name="Google Shape;68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37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686" name="Google Shape;686;p37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687" name="Google Shape;687;p37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688" name="Google Shape;688;p37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89" name="Google Shape;689;p3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0" name="Google Shape;690;p37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691" name="Google Shape;691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37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695" name="Google Shape;695;p3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96" name="Google Shape;696;p37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1367425" y="2081650"/>
            <a:ext cx="7667700" cy="29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663" y="2497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7"/>
          <p:cNvSpPr txBox="1"/>
          <p:nvPr/>
        </p:nvSpPr>
        <p:spPr>
          <a:xfrm>
            <a:off x="2558025" y="2065425"/>
            <a:ext cx="5533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r>
              <a:rPr b="1" lang="pt-BR">
                <a:solidFill>
                  <a:srgbClr val="38761D"/>
                </a:solidFill>
              </a:rPr>
              <a:t>superpixels, feature extractor</a:t>
            </a:r>
            <a:r>
              <a:rPr lang="pt-BR">
                <a:solidFill>
                  <a:schemeClr val="dk2"/>
                </a:solidFill>
              </a:rPr>
              <a:t>, </a:t>
            </a:r>
            <a:r>
              <a:rPr b="1" lang="pt-BR">
                <a:solidFill>
                  <a:srgbClr val="38761D"/>
                </a:solidFill>
              </a:rPr>
              <a:t>training set</a:t>
            </a: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6636375" y="2435575"/>
            <a:ext cx="2398800" cy="259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5810250" y="370337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7"/>
          <p:cNvSpPr/>
          <p:nvPr/>
        </p:nvSpPr>
        <p:spPr>
          <a:xfrm rot="9420415">
            <a:off x="4834816" y="2827026"/>
            <a:ext cx="439302" cy="46415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2821725" y="36281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0" name="Google Shape;710;p38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711" name="Google Shape;711;p38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2" name="Google Shape;71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38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14" name="Google Shape;71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38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718" name="Google Shape;718;p38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719" name="Google Shape;719;p38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720" name="Google Shape;720;p38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21" name="Google Shape;721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2" name="Google Shape;722;p38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723" name="Google Shape;723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6" name="Google Shape;726;p3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38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Overall idea = two </a:t>
            </a:r>
            <a:r>
              <a:rPr b="1" lang="pt-BR"/>
              <a:t>steps</a:t>
            </a:r>
            <a:r>
              <a:rPr lang="pt-BR"/>
              <a:t>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lang="pt-BR"/>
              <a:t>Distinguish </a:t>
            </a:r>
            <a:r>
              <a:rPr b="1" lang="pt-BR"/>
              <a:t>relevant </a:t>
            </a:r>
            <a:r>
              <a:rPr lang="pt-BR"/>
              <a:t>and </a:t>
            </a:r>
            <a:r>
              <a:rPr b="1" lang="pt-BR"/>
              <a:t>non-relevant</a:t>
            </a:r>
            <a:r>
              <a:rPr lang="pt-BR"/>
              <a:t> image regions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Classification-based</a:t>
            </a:r>
            <a:r>
              <a:rPr lang="pt-BR"/>
              <a:t> task (binary problem)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Smooth</a:t>
            </a:r>
            <a:r>
              <a:rPr lang="pt-BR"/>
              <a:t> noise and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Agglomerate remaining tissues by their </a:t>
            </a:r>
            <a:r>
              <a:rPr i="1" lang="pt-BR"/>
              <a:t>similarity</a:t>
            </a:r>
            <a:r>
              <a:rPr lang="pt-BR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Split</a:t>
            </a:r>
            <a:r>
              <a:rPr lang="pt-BR"/>
              <a:t> relevant regions into small pieces with well-defined borders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Represent</a:t>
            </a:r>
            <a:r>
              <a:rPr lang="pt-BR"/>
              <a:t> such pieces as points of a multidimensional space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Calculate </a:t>
            </a:r>
            <a:r>
              <a:rPr lang="pt-BR"/>
              <a:t>the distances between the points as a similarity score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Aggregate </a:t>
            </a:r>
            <a:r>
              <a:rPr lang="pt-BR"/>
              <a:t>the similarities according to a clustering criteria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Result</a:t>
            </a:r>
            <a:r>
              <a:rPr lang="pt-BR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Object removal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Wound, border and health tissues segmented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3" name="Google Shape;733;p39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4" name="Google Shape;734;p39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735" name="Google Shape;735;p39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6" name="Google Shape;73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39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38" name="Google Shape;73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39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742" name="Google Shape;742;p39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743" name="Google Shape;743;p39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744" name="Google Shape;744;p39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45" name="Google Shape;745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6" name="Google Shape;746;p39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747" name="Google Shape;747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0" name="Google Shape;750;p39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9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1400900" y="1040425"/>
            <a:ext cx="7606500" cy="40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400" y="1131767"/>
            <a:ext cx="7264697" cy="387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0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0" name="Google Shape;760;p40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761" name="Google Shape;761;p40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2" name="Google Shape;76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40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64" name="Google Shape;76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40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768" name="Google Shape;768;p40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769" name="Google Shape;769;p40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770" name="Google Shape;770;p40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71" name="Google Shape;771;p4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2" name="Google Shape;772;p40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773" name="Google Shape;77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6" name="Google Shape;776;p40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Questions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7" name="Google Shape;777;p40"/>
          <p:cNvSpPr txBox="1"/>
          <p:nvPr>
            <p:ph idx="4294967295" type="body"/>
          </p:nvPr>
        </p:nvSpPr>
        <p:spPr>
          <a:xfrm>
            <a:off x="3640475" y="1489100"/>
            <a:ext cx="2980800" cy="25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0">
                <a:solidFill>
                  <a:srgbClr val="CC4125"/>
                </a:solidFill>
              </a:rPr>
              <a:t>?</a:t>
            </a:r>
            <a:endParaRPr b="1" sz="18000">
              <a:solidFill>
                <a:srgbClr val="CC4125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1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41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41"/>
          <p:cNvSpPr txBox="1"/>
          <p:nvPr>
            <p:ph idx="4294967295" type="body"/>
          </p:nvPr>
        </p:nvSpPr>
        <p:spPr>
          <a:xfrm>
            <a:off x="1684025" y="1195775"/>
            <a:ext cx="717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Motivation and Background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Proposed Method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Empirical Findings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Future Work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785" name="Google Shape;785;p41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786" name="Google Shape;786;p41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7" name="Google Shape;78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41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89" name="Google Shape;78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41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793" name="Google Shape;793;p41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794" name="Google Shape;794;p41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795" name="Google Shape;795;p41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96" name="Google Shape;796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7" name="Google Shape;797;p41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798" name="Google Shape;798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41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Summary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Motivation and Background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06" name="Google Shape;106;p15"/>
          <p:cNvSpPr txBox="1"/>
          <p:nvPr>
            <p:ph idx="4294967295" type="body"/>
          </p:nvPr>
        </p:nvSpPr>
        <p:spPr>
          <a:xfrm>
            <a:off x="556050" y="1024050"/>
            <a:ext cx="71292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07" name="Google Shape;107;p15"/>
          <p:cNvSpPr/>
          <p:nvPr/>
        </p:nvSpPr>
        <p:spPr>
          <a:xfrm>
            <a:off x="97950" y="2053825"/>
            <a:ext cx="8948100" cy="27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8" y="2333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390375" y="2002625"/>
            <a:ext cx="6297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r>
              <a:rPr b="1" lang="pt-BR">
                <a:solidFill>
                  <a:srgbClr val="38761D"/>
                </a:solidFill>
              </a:rPr>
              <a:t>superpixels, feature extractor</a:t>
            </a:r>
            <a:r>
              <a:rPr lang="pt-BR">
                <a:solidFill>
                  <a:schemeClr val="dk2"/>
                </a:solidFill>
              </a:rPr>
              <a:t>, </a:t>
            </a:r>
            <a:r>
              <a:rPr b="1" lang="pt-BR">
                <a:solidFill>
                  <a:srgbClr val="38761D"/>
                </a:solidFill>
              </a:rPr>
              <a:t>training set,</a:t>
            </a:r>
            <a:r>
              <a:rPr lang="pt-BR">
                <a:solidFill>
                  <a:schemeClr val="dk2"/>
                </a:solidFill>
              </a:rPr>
              <a:t> and </a:t>
            </a:r>
            <a:r>
              <a:rPr b="1" lang="pt-BR">
                <a:solidFill>
                  <a:srgbClr val="38761D"/>
                </a:solidFill>
              </a:rPr>
              <a:t>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005450" y="361255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2016925" y="361347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13" name="Google Shape;113;p15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" name="Google Shape;11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" name="Google Shape;115;p15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5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5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2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7" name="Google Shape;807;p42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8" name="Google Shape;808;p42"/>
          <p:cNvSpPr txBox="1"/>
          <p:nvPr>
            <p:ph idx="4294967295" type="body"/>
          </p:nvPr>
        </p:nvSpPr>
        <p:spPr>
          <a:xfrm>
            <a:off x="1684025" y="1195775"/>
            <a:ext cx="717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Motivation and Background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Proposed Method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Empirical Findings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Future Work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809" name="Google Shape;809;p42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810" name="Google Shape;810;p42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1" name="Google Shape;81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42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13" name="Google Shape;81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42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817" name="Google Shape;817;p42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818" name="Google Shape;818;p42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819" name="Google Shape;819;p42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20" name="Google Shape;820;p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1" name="Google Shape;821;p42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822" name="Google Shape;822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42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Summary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3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43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43"/>
          <p:cNvSpPr txBox="1"/>
          <p:nvPr>
            <p:ph idx="4294967295" type="body"/>
          </p:nvPr>
        </p:nvSpPr>
        <p:spPr>
          <a:xfrm>
            <a:off x="1684025" y="1195775"/>
            <a:ext cx="717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Motivation and Background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Proposed Method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Empirical Findings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Future Work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833" name="Google Shape;833;p43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834" name="Google Shape;834;p43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5" name="Google Shape;83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43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37" name="Google Shape;837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43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841" name="Google Shape;841;p43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842" name="Google Shape;842;p43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843" name="Google Shape;843;p43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44" name="Google Shape;844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5" name="Google Shape;845;p43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846" name="Google Shape;846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43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Summary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5" name="Google Shape;855;p44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44"/>
          <p:cNvSpPr txBox="1"/>
          <p:nvPr>
            <p:ph idx="4294967295" type="body"/>
          </p:nvPr>
        </p:nvSpPr>
        <p:spPr>
          <a:xfrm>
            <a:off x="1684025" y="1195775"/>
            <a:ext cx="717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Motivation and Background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Proposed Method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Empirical Findings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Future Work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857" name="Google Shape;857;p44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858" name="Google Shape;858;p44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9" name="Google Shape;85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44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61" name="Google Shape;86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" name="Google Shape;864;p44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865" name="Google Shape;865;p44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866" name="Google Shape;866;p44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867" name="Google Shape;867;p44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68" name="Google Shape;868;p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9" name="Google Shape;869;p44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870" name="Google Shape;870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3" name="Google Shape;873;p4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Summary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45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45"/>
          <p:cNvSpPr txBox="1"/>
          <p:nvPr>
            <p:ph idx="4294967295" type="body"/>
          </p:nvPr>
        </p:nvSpPr>
        <p:spPr>
          <a:xfrm>
            <a:off x="1684025" y="1195775"/>
            <a:ext cx="717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Motivation and Background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Proposed Method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pt-BR">
                <a:solidFill>
                  <a:srgbClr val="B7B7B7"/>
                </a:solidFill>
              </a:rPr>
              <a:t>Empirical Findings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Future Work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881" name="Google Shape;881;p45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882" name="Google Shape;882;p45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45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85" name="Google Shape;88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45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889" name="Google Shape;889;p45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890" name="Google Shape;890;p45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891" name="Google Shape;891;p45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92" name="Google Shape;892;p4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3" name="Google Shape;893;p45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894" name="Google Shape;894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7" name="Google Shape;897;p4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Summary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3" name="Google Shape;903;p46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4" name="Google Shape;904;p46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905" name="Google Shape;905;p46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6" name="Google Shape;90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46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08" name="Google Shape;90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p46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912" name="Google Shape;912;p46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913" name="Google Shape;913;p46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914" name="Google Shape;914;p46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15" name="Google Shape;915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6" name="Google Shape;916;p46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917" name="Google Shape;917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0" name="Google Shape;920;p46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BR"/>
              <a:t>Photographs of ulcers in lower limb</a:t>
            </a:r>
            <a:endParaRPr b="1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Support dermatologists’ analyses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Tissue characterization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Non-intrusive process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Non-expensive:</a:t>
            </a:r>
            <a:r>
              <a:rPr lang="pt-BR" sz="1500"/>
              <a:t> smartphone-based image recording 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Non-expensive:</a:t>
            </a:r>
            <a:r>
              <a:rPr lang="pt-BR" sz="1500"/>
              <a:t> digital photo management </a:t>
            </a:r>
            <a:endParaRPr sz="15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921" name="Google Shape;921;p4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922" name="Google Shape;922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02475" y="3383000"/>
            <a:ext cx="1468700" cy="1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12">
            <a:alphaModFix/>
          </a:blip>
          <a:srcRect b="18039" l="0" r="0" t="0"/>
          <a:stretch/>
        </p:blipFill>
        <p:spPr>
          <a:xfrm rot="3412359">
            <a:off x="4503057" y="3553500"/>
            <a:ext cx="1040359" cy="131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13">
            <a:alphaModFix/>
          </a:blip>
          <a:srcRect b="12111" l="0" r="0" t="0"/>
          <a:stretch/>
        </p:blipFill>
        <p:spPr>
          <a:xfrm>
            <a:off x="6350150" y="3208300"/>
            <a:ext cx="1736250" cy="16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0" name="Google Shape;930;p47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1" name="Google Shape;931;p47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932" name="Google Shape;932;p47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3" name="Google Shape;93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47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35" name="Google Shape;93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47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939" name="Google Shape;939;p47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940" name="Google Shape;940;p47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941" name="Google Shape;941;p47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42" name="Google Shape;942;p4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3" name="Google Shape;943;p47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944" name="Google Shape;944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7" name="Google Shape;947;p47"/>
          <p:cNvSpPr txBox="1"/>
          <p:nvPr>
            <p:ph idx="4294967295" type="body"/>
          </p:nvPr>
        </p:nvSpPr>
        <p:spPr>
          <a:xfrm>
            <a:off x="1684025" y="10489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Current approaches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Wound segmentation as a </a:t>
            </a:r>
            <a:r>
              <a:rPr b="1" lang="pt-BR"/>
              <a:t>classification </a:t>
            </a:r>
            <a:r>
              <a:rPr lang="pt-BR"/>
              <a:t>problem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pt-BR"/>
              <a:t>Tissues of </a:t>
            </a:r>
            <a:r>
              <a:rPr b="1" lang="pt-BR"/>
              <a:t>interest </a:t>
            </a:r>
            <a:r>
              <a:rPr i="1" lang="pt-BR"/>
              <a:t>vs.</a:t>
            </a:r>
            <a:r>
              <a:rPr lang="pt-BR"/>
              <a:t> </a:t>
            </a:r>
            <a:r>
              <a:rPr b="1" lang="pt-BR"/>
              <a:t>non-interest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948" name="Google Shape;948;p4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Motivation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49" name="Google Shape;949;p47"/>
          <p:cNvSpPr/>
          <p:nvPr/>
        </p:nvSpPr>
        <p:spPr>
          <a:xfrm>
            <a:off x="1367425" y="2081650"/>
            <a:ext cx="7667700" cy="29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663" y="2497303"/>
            <a:ext cx="7463125" cy="24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47"/>
          <p:cNvSpPr txBox="1"/>
          <p:nvPr/>
        </p:nvSpPr>
        <p:spPr>
          <a:xfrm>
            <a:off x="2183775" y="2065425"/>
            <a:ext cx="6297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Building blocks: </a:t>
            </a:r>
            <a:r>
              <a:rPr b="1" lang="pt-BR">
                <a:solidFill>
                  <a:srgbClr val="38761D"/>
                </a:solidFill>
              </a:rPr>
              <a:t>superpixels, feature extractor</a:t>
            </a:r>
            <a:r>
              <a:rPr lang="pt-BR">
                <a:solidFill>
                  <a:schemeClr val="dk2"/>
                </a:solidFill>
              </a:rPr>
              <a:t>, </a:t>
            </a:r>
            <a:r>
              <a:rPr b="1" lang="pt-BR">
                <a:solidFill>
                  <a:srgbClr val="38761D"/>
                </a:solidFill>
              </a:rPr>
              <a:t>training set,</a:t>
            </a:r>
            <a:r>
              <a:rPr lang="pt-BR">
                <a:solidFill>
                  <a:schemeClr val="dk2"/>
                </a:solidFill>
              </a:rPr>
              <a:t> and </a:t>
            </a:r>
            <a:r>
              <a:rPr b="1" lang="pt-BR">
                <a:solidFill>
                  <a:srgbClr val="38761D"/>
                </a:solidFill>
              </a:rPr>
              <a:t>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952" name="Google Shape;952;p47"/>
          <p:cNvSpPr/>
          <p:nvPr/>
        </p:nvSpPr>
        <p:spPr>
          <a:xfrm>
            <a:off x="5810250" y="370337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7"/>
          <p:cNvSpPr/>
          <p:nvPr/>
        </p:nvSpPr>
        <p:spPr>
          <a:xfrm rot="9420415">
            <a:off x="4834816" y="2827026"/>
            <a:ext cx="439302" cy="46415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7"/>
          <p:cNvSpPr/>
          <p:nvPr/>
        </p:nvSpPr>
        <p:spPr>
          <a:xfrm>
            <a:off x="2821725" y="36281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0" name="Google Shape;960;p48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1" name="Google Shape;961;p48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962" name="Google Shape;962;p48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3" name="Google Shape;96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48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65" name="Google Shape;96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48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969" name="Google Shape;969;p48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970" name="Google Shape;970;p48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971" name="Google Shape;971;p48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72" name="Google Shape;972;p4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3" name="Google Shape;973;p48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974" name="Google Shape;974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7" name="Google Shape;977;p4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Open Issues...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978" name="Google Shape;978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28938" y="2683209"/>
            <a:ext cx="2963901" cy="18437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979" name="Google Shape;979;p48"/>
          <p:cNvSpPr txBox="1"/>
          <p:nvPr/>
        </p:nvSpPr>
        <p:spPr>
          <a:xfrm>
            <a:off x="2340450" y="1368150"/>
            <a:ext cx="2281200" cy="765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Combination of wound tissues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80" name="Google Shape;980;p48"/>
          <p:cNvSpPr txBox="1"/>
          <p:nvPr/>
        </p:nvSpPr>
        <p:spPr>
          <a:xfrm>
            <a:off x="5307450" y="1368150"/>
            <a:ext cx="3006900" cy="765300"/>
          </a:xfrm>
          <a:prstGeom prst="rect">
            <a:avLst/>
          </a:prstGeom>
          <a:solidFill>
            <a:srgbClr val="FF42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Border and Reepithelization  tissues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99100" y="2680694"/>
            <a:ext cx="2963900" cy="18487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38100">
              <a:srgbClr val="000000">
                <a:alpha val="40000"/>
              </a:srgbClr>
            </a:outerShdw>
          </a:effectLst>
        </p:spPr>
      </p:pic>
      <p:sp>
        <p:nvSpPr>
          <p:cNvPr id="982" name="Google Shape;982;p48"/>
          <p:cNvSpPr/>
          <p:nvPr/>
        </p:nvSpPr>
        <p:spPr>
          <a:xfrm rot="5400000">
            <a:off x="3200875" y="217502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8"/>
          <p:cNvSpPr/>
          <p:nvPr/>
        </p:nvSpPr>
        <p:spPr>
          <a:xfrm rot="5400000">
            <a:off x="6591300" y="217627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9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9" name="Google Shape;989;p49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0" name="Google Shape;990;p49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991" name="Google Shape;991;p49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2" name="Google Shape;99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p49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94" name="Google Shape;99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" name="Google Shape;997;p49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998" name="Google Shape;998;p49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999" name="Google Shape;999;p49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000" name="Google Shape;1000;p49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01" name="Google Shape;1001;p4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02" name="Google Shape;1002;p49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003" name="Google Shape;1003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p49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Goals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1007" name="Google Shape;1007;p49"/>
          <p:cNvGrpSpPr/>
          <p:nvPr/>
        </p:nvGrpSpPr>
        <p:grpSpPr>
          <a:xfrm>
            <a:off x="5286100" y="2506250"/>
            <a:ext cx="3570750" cy="2275800"/>
            <a:chOff x="5286100" y="2734850"/>
            <a:chExt cx="3570750" cy="2275800"/>
          </a:xfrm>
        </p:grpSpPr>
        <p:pic>
          <p:nvPicPr>
            <p:cNvPr id="1008" name="Google Shape;1008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363" y="2757859"/>
              <a:ext cx="2963901" cy="184374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009" name="Google Shape;1009;p49"/>
            <p:cNvSpPr/>
            <p:nvPr/>
          </p:nvSpPr>
          <p:spPr>
            <a:xfrm flipH="1">
              <a:off x="8017450" y="4464500"/>
              <a:ext cx="839400" cy="531600"/>
            </a:xfrm>
            <a:prstGeom prst="wedgeRectCallout">
              <a:avLst>
                <a:gd fmla="val 85473" name="adj1"/>
                <a:gd fmla="val -155897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Reepithelization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 flipH="1">
              <a:off x="5286100" y="4540700"/>
              <a:ext cx="628200" cy="403200"/>
            </a:xfrm>
            <a:prstGeom prst="wedgeRectCallout">
              <a:avLst>
                <a:gd fmla="val -48006" name="adj1"/>
                <a:gd fmla="val -196069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Health tissue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 flipH="1">
              <a:off x="5977123" y="4540700"/>
              <a:ext cx="1149300" cy="403200"/>
            </a:xfrm>
            <a:prstGeom prst="wedgeRectCallout">
              <a:avLst>
                <a:gd fmla="val -36224" name="adj1"/>
                <a:gd fmla="val -264521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Mix of wound tissues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2" name="Google Shape;1012;p49"/>
            <p:cNvSpPr txBox="1"/>
            <p:nvPr/>
          </p:nvSpPr>
          <p:spPr>
            <a:xfrm>
              <a:off x="5613225" y="2734850"/>
              <a:ext cx="1605900" cy="338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</a:rPr>
                <a:t>Potential groups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 flipH="1">
              <a:off x="7189250" y="4479050"/>
              <a:ext cx="765300" cy="531600"/>
            </a:xfrm>
            <a:prstGeom prst="wedgeRectCallout">
              <a:avLst>
                <a:gd fmla="val 16605" name="adj1"/>
                <a:gd fmla="val -191671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Border tissue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1014" name="Google Shape;1014;p49"/>
          <p:cNvGrpSpPr/>
          <p:nvPr/>
        </p:nvGrpSpPr>
        <p:grpSpPr>
          <a:xfrm>
            <a:off x="1507100" y="2506250"/>
            <a:ext cx="3463550" cy="2326350"/>
            <a:chOff x="1430900" y="2734850"/>
            <a:chExt cx="3463550" cy="2326350"/>
          </a:xfrm>
        </p:grpSpPr>
        <p:pic>
          <p:nvPicPr>
            <p:cNvPr id="1015" name="Google Shape;1015;p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66375" y="2755344"/>
              <a:ext cx="2963900" cy="184875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016" name="Google Shape;1016;p49"/>
            <p:cNvSpPr/>
            <p:nvPr/>
          </p:nvSpPr>
          <p:spPr>
            <a:xfrm flipH="1">
              <a:off x="1430900" y="4515050"/>
              <a:ext cx="1089000" cy="459600"/>
            </a:xfrm>
            <a:prstGeom prst="wedgeRectCallout">
              <a:avLst>
                <a:gd fmla="val -37482" name="adj1"/>
                <a:gd fmla="val -99054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Background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removal</a:t>
              </a:r>
              <a:endParaRPr sz="1200"/>
            </a:p>
          </p:txBody>
        </p:sp>
        <p:sp>
          <p:nvSpPr>
            <p:cNvPr id="1017" name="Google Shape;1017;p49"/>
            <p:cNvSpPr txBox="1"/>
            <p:nvPr/>
          </p:nvSpPr>
          <p:spPr>
            <a:xfrm>
              <a:off x="1684025" y="2734850"/>
              <a:ext cx="1866300" cy="338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</a:rPr>
                <a:t>Processing Challenges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 flipH="1">
              <a:off x="3982750" y="4515050"/>
              <a:ext cx="911700" cy="459600"/>
            </a:xfrm>
            <a:prstGeom prst="wedgeRectCallout">
              <a:avLst>
                <a:gd fmla="val -18147" name="adj1"/>
                <a:gd fmla="val -205510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Wound “frontiers”</a:t>
              </a:r>
              <a:endParaRPr sz="1200"/>
            </a:p>
          </p:txBody>
        </p:sp>
        <p:sp>
          <p:nvSpPr>
            <p:cNvPr id="1019" name="Google Shape;1019;p49"/>
            <p:cNvSpPr/>
            <p:nvPr/>
          </p:nvSpPr>
          <p:spPr>
            <a:xfrm flipH="1">
              <a:off x="2706825" y="4601600"/>
              <a:ext cx="911700" cy="459600"/>
            </a:xfrm>
            <a:prstGeom prst="wedgeRectCallout">
              <a:avLst>
                <a:gd fmla="val 95089" name="adj1"/>
                <a:gd fmla="val -177937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Diversified skin colors</a:t>
              </a:r>
              <a:endParaRPr sz="1200"/>
            </a:p>
          </p:txBody>
        </p:sp>
      </p:grpSp>
      <p:sp>
        <p:nvSpPr>
          <p:cNvPr id="1020" name="Google Shape;1020;p49"/>
          <p:cNvSpPr txBox="1"/>
          <p:nvPr/>
        </p:nvSpPr>
        <p:spPr>
          <a:xfrm>
            <a:off x="1507100" y="1160100"/>
            <a:ext cx="7389000" cy="1076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Main Goal:</a:t>
            </a:r>
            <a:r>
              <a:rPr lang="pt-BR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Designing a divide-and-conquer </a:t>
            </a:r>
            <a:r>
              <a:rPr b="1" lang="pt-BR" sz="1800">
                <a:solidFill>
                  <a:srgbClr val="FFFFFF"/>
                </a:solidFill>
              </a:rPr>
              <a:t>cluster</a:t>
            </a:r>
            <a:r>
              <a:rPr lang="pt-BR" sz="1800">
                <a:solidFill>
                  <a:srgbClr val="FFFFFF"/>
                </a:solidFill>
              </a:rPr>
              <a:t> </a:t>
            </a:r>
            <a:r>
              <a:rPr b="1" lang="pt-BR" sz="1800">
                <a:solidFill>
                  <a:srgbClr val="FFFFFF"/>
                </a:solidFill>
              </a:rPr>
              <a:t>approach </a:t>
            </a:r>
            <a:r>
              <a:rPr lang="pt-BR" sz="1800">
                <a:solidFill>
                  <a:srgbClr val="FFFFFF"/>
                </a:solidFill>
              </a:rPr>
              <a:t>for wound analysis</a:t>
            </a:r>
            <a:r>
              <a:rPr b="1" lang="pt-BR" sz="1800">
                <a:solidFill>
                  <a:srgbClr val="FFFFFF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0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6" name="Google Shape;1026;p50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50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028" name="Google Shape;1028;p50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9" name="Google Shape;102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Google Shape;1030;p50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31" name="Google Shape;103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50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035" name="Google Shape;1035;p50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036" name="Google Shape;1036;p50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037" name="Google Shape;1037;p50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38" name="Google Shape;1038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9" name="Google Shape;1039;p50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040" name="Google Shape;1040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3" name="Google Shape;1043;p50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4" name="Google Shape;1044;p50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50"/>
          <p:cNvSpPr/>
          <p:nvPr/>
        </p:nvSpPr>
        <p:spPr>
          <a:xfrm>
            <a:off x="1400900" y="1040425"/>
            <a:ext cx="7606500" cy="40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400" y="1131772"/>
            <a:ext cx="7264697" cy="205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1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51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53" name="Google Shape;1053;p51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054" name="Google Shape;1054;p51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5" name="Google Shape;1055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51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57" name="Google Shape;105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51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061" name="Google Shape;1061;p51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062" name="Google Shape;1062;p51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063" name="Google Shape;1063;p51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64" name="Google Shape;1064;p5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65" name="Google Shape;1065;p51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066" name="Google Shape;1066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51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1"/>
          <p:cNvSpPr/>
          <p:nvPr/>
        </p:nvSpPr>
        <p:spPr>
          <a:xfrm>
            <a:off x="1400900" y="1040425"/>
            <a:ext cx="7606500" cy="40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400" y="1131775"/>
            <a:ext cx="7264697" cy="2058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51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Open Issues...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6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Motivation and Background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088" y="2670696"/>
            <a:ext cx="2963901" cy="18437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33" name="Google Shape;133;p16"/>
          <p:cNvSpPr txBox="1"/>
          <p:nvPr/>
        </p:nvSpPr>
        <p:spPr>
          <a:xfrm>
            <a:off x="1791000" y="1355638"/>
            <a:ext cx="2281200" cy="765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Combination of wound tissues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4986600" y="1355638"/>
            <a:ext cx="3006900" cy="765300"/>
          </a:xfrm>
          <a:prstGeom prst="rect">
            <a:avLst/>
          </a:prstGeom>
          <a:solidFill>
            <a:srgbClr val="FF42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Border and Reepithelization  tissues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650" y="2668181"/>
            <a:ext cx="2963900" cy="18487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38100">
              <a:srgbClr val="000000">
                <a:alpha val="40000"/>
              </a:srgbClr>
            </a:outerShdw>
          </a:effectLst>
        </p:spPr>
      </p:pic>
      <p:sp>
        <p:nvSpPr>
          <p:cNvPr id="136" name="Google Shape;136;p16"/>
          <p:cNvSpPr/>
          <p:nvPr/>
        </p:nvSpPr>
        <p:spPr>
          <a:xfrm rot="5400000">
            <a:off x="2651425" y="2162513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5400000">
            <a:off x="6270450" y="2163763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39" name="Google Shape;139;p16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" name="Google Shape;1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Google Shape;141;p16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6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6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2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8" name="Google Shape;1078;p52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9" name="Google Shape;1079;p52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080" name="Google Shape;1080;p52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1" name="Google Shape;108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52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83" name="Google Shape;108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52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087" name="Google Shape;1087;p52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088" name="Google Shape;1088;p52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089" name="Google Shape;1089;p52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0" name="Google Shape;1090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1" name="Google Shape;1091;p52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092" name="Google Shape;1092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5" name="Google Shape;1095;p52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52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7" name="Google Shape;1097;p52"/>
          <p:cNvSpPr/>
          <p:nvPr/>
        </p:nvSpPr>
        <p:spPr>
          <a:xfrm>
            <a:off x="1400900" y="1040425"/>
            <a:ext cx="7606500" cy="40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425" y="1131775"/>
            <a:ext cx="7264654" cy="3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3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53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5" name="Google Shape;1105;p53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106" name="Google Shape;1106;p53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7" name="Google Shape;110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53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09" name="Google Shape;110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53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113" name="Google Shape;1113;p53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114" name="Google Shape;1114;p53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115" name="Google Shape;1115;p53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16" name="Google Shape;1116;p5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7" name="Google Shape;1117;p53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118" name="Google Shape;1118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1" name="Google Shape;1121;p53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53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Proposed Method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400900" y="1040425"/>
            <a:ext cx="7606500" cy="40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2400" y="1131775"/>
            <a:ext cx="7264712" cy="387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54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1" name="Google Shape;1131;p54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132" name="Google Shape;1132;p54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3" name="Google Shape;113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4" name="Google Shape;1134;p54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35" name="Google Shape;1135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54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139" name="Google Shape;1139;p54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140" name="Google Shape;1140;p54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141" name="Google Shape;1141;p54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42" name="Google Shape;1142;p5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3" name="Google Shape;1143;p54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144" name="Google Shape;1144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5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Dataset -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8" name="Google Shape;1148;p54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 Curated by Pereira et al. (2013)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pt-BR" sz="1500"/>
              <a:t>Classification of color images of dermatological ulcers. Journal of Biomedicine and Health, 17(1):136–142.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217 photographies</a:t>
            </a:r>
            <a:r>
              <a:rPr lang="pt-BR" sz="1500"/>
              <a:t> of venous and arterial ulcers in lower limbs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Independent patients with different skin colors, age, and treatments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Blue and white cloths were used to emphasize the contrast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Photos were taken with the same camera, angle and distance.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54"/>
          <p:cNvPicPr preferRelativeResize="0"/>
          <p:nvPr/>
        </p:nvPicPr>
        <p:blipFill rotWithShape="1">
          <a:blip r:embed="rId11">
            <a:alphaModFix/>
          </a:blip>
          <a:srcRect b="0" l="0" r="0" t="4379"/>
          <a:stretch/>
        </p:blipFill>
        <p:spPr>
          <a:xfrm>
            <a:off x="1575550" y="3565809"/>
            <a:ext cx="7391749" cy="112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55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6" name="Google Shape;1156;p55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157" name="Google Shape;1157;p55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8" name="Google Shape;115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55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60" name="Google Shape;116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55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164" name="Google Shape;1164;p55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165" name="Google Shape;1165;p55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166" name="Google Shape;1166;p55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67" name="Google Shape;1167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68" name="Google Shape;1168;p55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169" name="Google Shape;1169;p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5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2" name="Google Shape;1172;p55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We asked experts to provide a manual segmentation of </a:t>
            </a:r>
            <a:r>
              <a:rPr b="1" lang="pt-BR"/>
              <a:t>40 representative</a:t>
            </a:r>
            <a:r>
              <a:rPr lang="pt-BR"/>
              <a:t>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/>
              <a:t> images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Result: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Millions of pixels labeled as either “background” or “skin”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Skin pixels form border, granulation, fibrin, and necrosis areas.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Training set: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Stratified sampling of labeled pixels in the RGB color space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Varying sizes: 1.10</a:t>
            </a:r>
            <a:r>
              <a:rPr baseline="30000" lang="pt-BR"/>
              <a:t>1</a:t>
            </a:r>
            <a:r>
              <a:rPr lang="pt-BR"/>
              <a:t>, 1.10</a:t>
            </a:r>
            <a:r>
              <a:rPr baseline="30000" lang="pt-BR"/>
              <a:t>2</a:t>
            </a:r>
            <a:r>
              <a:rPr lang="pt-BR"/>
              <a:t>, 1.10</a:t>
            </a:r>
            <a:r>
              <a:rPr baseline="30000" lang="pt-BR"/>
              <a:t>3</a:t>
            </a:r>
            <a:r>
              <a:rPr lang="pt-BR"/>
              <a:t>, 1.10</a:t>
            </a:r>
            <a:r>
              <a:rPr baseline="30000" lang="pt-BR"/>
              <a:t>4</a:t>
            </a:r>
            <a:r>
              <a:rPr lang="pt-BR"/>
              <a:t>, and 1.10</a:t>
            </a:r>
            <a:r>
              <a:rPr baseline="30000" lang="pt-BR"/>
              <a:t>5</a:t>
            </a:r>
            <a:endParaRPr baseline="300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Fed to 10-folds cross-validation routines </a:t>
            </a:r>
            <a:endParaRPr/>
          </a:p>
        </p:txBody>
      </p:sp>
      <p:sp>
        <p:nvSpPr>
          <p:cNvPr id="1173" name="Google Shape;1173;p5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- 1</a:t>
            </a:r>
            <a:r>
              <a:rPr b="1" baseline="30000" lang="pt-BR">
                <a:solidFill>
                  <a:srgbClr val="000000"/>
                </a:solidFill>
              </a:rPr>
              <a:t>st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9" name="Google Shape;1179;p56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0" name="Google Shape;1180;p56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181" name="Google Shape;1181;p56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2" name="Google Shape;1182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56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84" name="Google Shape;118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" name="Google Shape;1187;p56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188" name="Google Shape;1188;p56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189" name="Google Shape;1189;p56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190" name="Google Shape;1190;p56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91" name="Google Shape;1191;p5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2" name="Google Shape;1192;p56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193" name="Google Shape;1193;p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5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6" name="Google Shape;1196;p5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- 1</a:t>
            </a:r>
            <a:r>
              <a:rPr b="1" baseline="30000" lang="pt-BR">
                <a:solidFill>
                  <a:srgbClr val="000000"/>
                </a:solidFill>
              </a:rPr>
              <a:t>st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7" name="Google Shape;1197;p56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We asked experts to provide a manual segmentation of 40 representative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/>
              <a:t> images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Result: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Millions of pixels labeled as either “background” or “skin”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Skin pixels form border, granulation, fibrin, and necrosis areas.</a:t>
            </a:r>
            <a:endParaRPr i="1"/>
          </a:p>
        </p:txBody>
      </p:sp>
      <p:sp>
        <p:nvSpPr>
          <p:cNvPr id="1198" name="Google Shape;1198;p56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56"/>
          <p:cNvSpPr/>
          <p:nvPr/>
        </p:nvSpPr>
        <p:spPr>
          <a:xfrm>
            <a:off x="1400900" y="1894325"/>
            <a:ext cx="7727400" cy="30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0938" y="2066575"/>
            <a:ext cx="7727324" cy="20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56"/>
          <p:cNvSpPr txBox="1"/>
          <p:nvPr/>
        </p:nvSpPr>
        <p:spPr>
          <a:xfrm>
            <a:off x="1822025" y="4295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3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202" name="Google Shape;1202;p56"/>
          <p:cNvSpPr txBox="1"/>
          <p:nvPr/>
        </p:nvSpPr>
        <p:spPr>
          <a:xfrm>
            <a:off x="4252475" y="4295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4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203" name="Google Shape;1203;p56"/>
          <p:cNvSpPr txBox="1"/>
          <p:nvPr/>
        </p:nvSpPr>
        <p:spPr>
          <a:xfrm>
            <a:off x="6820925" y="4295850"/>
            <a:ext cx="2037900" cy="4659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Sampling 1.10.</a:t>
            </a:r>
            <a:r>
              <a:rPr b="1" baseline="30000" lang="pt-BR" sz="1800">
                <a:solidFill>
                  <a:srgbClr val="FFFFFF"/>
                </a:solidFill>
              </a:rPr>
              <a:t>5</a:t>
            </a:r>
            <a:endParaRPr b="1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5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9" name="Google Shape;1209;p57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0" name="Google Shape;1210;p57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211" name="Google Shape;1211;p57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12" name="Google Shape;1212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3" name="Google Shape;1213;p57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14" name="Google Shape;1214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7" name="Google Shape;1217;p57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218" name="Google Shape;1218;p57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219" name="Google Shape;1219;p57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220" name="Google Shape;1220;p57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21" name="Google Shape;1221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2" name="Google Shape;1222;p57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223" name="Google Shape;1223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4" name="Google Shape;1224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6" name="Google Shape;1226;p57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Finding the most suitable classifier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/>
              <a:t>Training set sizes: 1.10</a:t>
            </a:r>
            <a:r>
              <a:rPr baseline="30000" lang="pt-BR"/>
              <a:t>1</a:t>
            </a:r>
            <a:r>
              <a:rPr lang="pt-BR"/>
              <a:t>, 1.10</a:t>
            </a:r>
            <a:r>
              <a:rPr baseline="30000" lang="pt-BR"/>
              <a:t>2</a:t>
            </a:r>
            <a:r>
              <a:rPr lang="pt-BR"/>
              <a:t>, 1.10</a:t>
            </a:r>
            <a:r>
              <a:rPr baseline="30000" lang="pt-BR"/>
              <a:t>3</a:t>
            </a:r>
            <a:r>
              <a:rPr lang="pt-BR"/>
              <a:t>, 1.10</a:t>
            </a:r>
            <a:r>
              <a:rPr baseline="30000" lang="pt-BR"/>
              <a:t>4</a:t>
            </a:r>
            <a:r>
              <a:rPr lang="pt-BR"/>
              <a:t>, and 1.10</a:t>
            </a:r>
            <a:r>
              <a:rPr baseline="30000" lang="pt-BR"/>
              <a:t>5</a:t>
            </a:r>
            <a:endParaRPr baseline="30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Average </a:t>
            </a:r>
            <a:r>
              <a:rPr b="1" i="1" lang="pt-BR"/>
              <a:t>Cohen-Kappa Coefficient</a:t>
            </a:r>
            <a:endParaRPr b="1" i="1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- 1</a:t>
            </a:r>
            <a:r>
              <a:rPr b="1" baseline="30000" lang="pt-BR">
                <a:solidFill>
                  <a:srgbClr val="000000"/>
                </a:solidFill>
              </a:rPr>
              <a:t>st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28" name="Google Shape;1228;p57"/>
          <p:cNvPicPr preferRelativeResize="0"/>
          <p:nvPr/>
        </p:nvPicPr>
        <p:blipFill rotWithShape="1">
          <a:blip r:embed="rId11">
            <a:alphaModFix/>
          </a:blip>
          <a:srcRect b="12916" l="3665" r="2101" t="24016"/>
          <a:stretch/>
        </p:blipFill>
        <p:spPr>
          <a:xfrm>
            <a:off x="1811526" y="2293075"/>
            <a:ext cx="5966449" cy="22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7"/>
          <p:cNvSpPr txBox="1"/>
          <p:nvPr/>
        </p:nvSpPr>
        <p:spPr>
          <a:xfrm>
            <a:off x="7043475" y="1817200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Weighted Mean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230" name="Google Shape;1230;p57"/>
          <p:cNvSpPr/>
          <p:nvPr/>
        </p:nvSpPr>
        <p:spPr>
          <a:xfrm rot="5400000">
            <a:off x="6641475" y="2124225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7"/>
          <p:cNvSpPr txBox="1"/>
          <p:nvPr/>
        </p:nvSpPr>
        <p:spPr>
          <a:xfrm>
            <a:off x="7677600" y="4694150"/>
            <a:ext cx="1354500" cy="407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Simple Mean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232" name="Google Shape;1232;p57"/>
          <p:cNvSpPr/>
          <p:nvPr/>
        </p:nvSpPr>
        <p:spPr>
          <a:xfrm rot="-5400000">
            <a:off x="7225950" y="444720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8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Background removal - 40 images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Mean and deviation for the proportion of discarded regions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Discarding  ratio  grew  linearly  </a:t>
            </a:r>
            <a:endParaRPr b="1"/>
          </a:p>
        </p:txBody>
      </p:sp>
      <p:cxnSp>
        <p:nvCxnSpPr>
          <p:cNvPr id="1239" name="Google Shape;1239;p58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0" name="Google Shape;1240;p58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241" name="Google Shape;1241;p58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2" name="Google Shape;1242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58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44" name="Google Shape;124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7" name="Google Shape;1247;p58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248" name="Google Shape;1248;p58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249" name="Google Shape;1249;p58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250" name="Google Shape;1250;p58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51" name="Google Shape;1251;p5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52" name="Google Shape;1252;p58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253" name="Google Shape;1253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" name="Google Shape;1256;p5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Discarding of Superpixels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57" name="Google Shape;1257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48100" y="2354500"/>
            <a:ext cx="4065399" cy="26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58"/>
          <p:cNvSpPr txBox="1"/>
          <p:nvPr/>
        </p:nvSpPr>
        <p:spPr>
          <a:xfrm>
            <a:off x="7470825" y="2118000"/>
            <a:ext cx="1354500" cy="9075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Up to 48% dismissed regions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259" name="Google Shape;1259;p58"/>
          <p:cNvSpPr/>
          <p:nvPr/>
        </p:nvSpPr>
        <p:spPr>
          <a:xfrm rot="9526793">
            <a:off x="6962445" y="2477592"/>
            <a:ext cx="439285" cy="46407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9"/>
          <p:cNvSpPr txBox="1"/>
          <p:nvPr>
            <p:ph idx="4294967295" type="body"/>
          </p:nvPr>
        </p:nvSpPr>
        <p:spPr>
          <a:xfrm>
            <a:off x="1517950" y="1048950"/>
            <a:ext cx="76260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1265" name="Google Shape;1265;p59"/>
          <p:cNvSpPr/>
          <p:nvPr/>
        </p:nvSpPr>
        <p:spPr>
          <a:xfrm>
            <a:off x="1555600" y="2996525"/>
            <a:ext cx="74016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9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7" name="Google Shape;1267;p59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8" name="Google Shape;1268;p59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269" name="Google Shape;1269;p59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0" name="Google Shape;1270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59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72" name="Google Shape;127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5" name="Google Shape;1275;p59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276" name="Google Shape;1276;p59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277" name="Google Shape;1277;p59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278" name="Google Shape;1278;p59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79" name="Google Shape;1279;p5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80" name="Google Shape;1280;p59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281" name="Google Shape;1281;p5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5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4" name="Google Shape;1284;p59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- 2</a:t>
            </a:r>
            <a:r>
              <a:rPr b="1" baseline="30000" lang="pt-BR">
                <a:solidFill>
                  <a:srgbClr val="000000"/>
                </a:solidFill>
              </a:rPr>
              <a:t>nd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0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60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1" name="Google Shape;1291;p60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292" name="Google Shape;1292;p60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3" name="Google Shape;129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" name="Google Shape;1294;p60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95" name="Google Shape;129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8" name="Google Shape;1298;p60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299" name="Google Shape;1299;p60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300" name="Google Shape;1300;p60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301" name="Google Shape;1301;p60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02" name="Google Shape;1302;p6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3" name="Google Shape;1303;p60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304" name="Google Shape;1304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6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7" name="Google Shape;1307;p60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DBSCAN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8" name="Google Shape;1308;p60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60"/>
          <p:cNvSpPr/>
          <p:nvPr/>
        </p:nvSpPr>
        <p:spPr>
          <a:xfrm>
            <a:off x="0" y="1080900"/>
            <a:ext cx="9180600" cy="39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60"/>
          <p:cNvGrpSpPr/>
          <p:nvPr/>
        </p:nvGrpSpPr>
        <p:grpSpPr>
          <a:xfrm>
            <a:off x="76207" y="1276066"/>
            <a:ext cx="5117658" cy="3572078"/>
            <a:chOff x="189125" y="915350"/>
            <a:chExt cx="7864850" cy="5333051"/>
          </a:xfrm>
        </p:grpSpPr>
        <p:pic>
          <p:nvPicPr>
            <p:cNvPr id="1311" name="Google Shape;1311;p60"/>
            <p:cNvPicPr preferRelativeResize="0"/>
            <p:nvPr/>
          </p:nvPicPr>
          <p:blipFill rotWithShape="1">
            <a:blip r:embed="rId11">
              <a:alphaModFix/>
            </a:blip>
            <a:srcRect b="16114" l="8763" r="5487" t="27263"/>
            <a:stretch/>
          </p:blipFill>
          <p:spPr>
            <a:xfrm>
              <a:off x="213275" y="915350"/>
              <a:ext cx="7840700" cy="291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60"/>
            <p:cNvPicPr preferRelativeResize="0"/>
            <p:nvPr/>
          </p:nvPicPr>
          <p:blipFill rotWithShape="1">
            <a:blip r:embed="rId12">
              <a:alphaModFix/>
            </a:blip>
            <a:srcRect b="15178" l="8463" r="5788" t="33785"/>
            <a:stretch/>
          </p:blipFill>
          <p:spPr>
            <a:xfrm>
              <a:off x="189125" y="3624600"/>
              <a:ext cx="7840700" cy="2623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3" name="Google Shape;1313;p60"/>
          <p:cNvPicPr preferRelativeResize="0"/>
          <p:nvPr/>
        </p:nvPicPr>
        <p:blipFill rotWithShape="1">
          <a:blip r:embed="rId13">
            <a:alphaModFix/>
          </a:blip>
          <a:srcRect b="11867" l="21890" r="13763" t="26707"/>
          <a:stretch/>
        </p:blipFill>
        <p:spPr>
          <a:xfrm>
            <a:off x="5193875" y="2010088"/>
            <a:ext cx="3920201" cy="21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9" name="Google Shape;1319;p61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0" name="Google Shape;1320;p61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321" name="Google Shape;1321;p61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2" name="Google Shape;1322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Google Shape;1323;p61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24" name="Google Shape;1324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7" name="Google Shape;1327;p61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328" name="Google Shape;1328;p61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329" name="Google Shape;1329;p61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330" name="Google Shape;1330;p61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31" name="Google Shape;1331;p6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32" name="Google Shape;1332;p61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333" name="Google Shape;1333;p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6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6" name="Google Shape;1336;p61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- 2</a:t>
            </a:r>
            <a:r>
              <a:rPr b="1" baseline="30000" lang="pt-BR">
                <a:solidFill>
                  <a:srgbClr val="000000"/>
                </a:solidFill>
              </a:rPr>
              <a:t>nd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7" name="Google Shape;1337;p61"/>
          <p:cNvSpPr txBox="1"/>
          <p:nvPr>
            <p:ph idx="4294967295" type="body"/>
          </p:nvPr>
        </p:nvSpPr>
        <p:spPr>
          <a:xfrm>
            <a:off x="5226725" y="1689975"/>
            <a:ext cx="39174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Canberra and BrayCurtis presented a </a:t>
            </a:r>
            <a:r>
              <a:rPr i="1" lang="pt-BR"/>
              <a:t>wider variance</a:t>
            </a:r>
            <a:r>
              <a:rPr lang="pt-BR"/>
              <a:t> regarding the number of clusters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Functions 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and L</a:t>
            </a:r>
            <a:r>
              <a:rPr baseline="-25000" lang="pt-BR"/>
              <a:t>∞</a:t>
            </a:r>
            <a:r>
              <a:rPr lang="pt-BR"/>
              <a:t> were more </a:t>
            </a:r>
            <a:r>
              <a:rPr i="1" lang="pt-BR"/>
              <a:t>stable</a:t>
            </a:r>
            <a:endParaRPr i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pt-BR"/>
              <a:t>Function L</a:t>
            </a:r>
            <a:r>
              <a:rPr b="1" baseline="-25000" lang="pt-BR"/>
              <a:t>1</a:t>
            </a:r>
            <a:r>
              <a:rPr lang="pt-BR"/>
              <a:t> generated fewer clusters in comparison to others, on average</a:t>
            </a:r>
            <a:endParaRPr b="1"/>
          </a:p>
        </p:txBody>
      </p:sp>
      <p:pic>
        <p:nvPicPr>
          <p:cNvPr id="1338" name="Google Shape;1338;p61"/>
          <p:cNvPicPr preferRelativeResize="0"/>
          <p:nvPr/>
        </p:nvPicPr>
        <p:blipFill rotWithShape="1">
          <a:blip r:embed="rId12">
            <a:alphaModFix/>
          </a:blip>
          <a:srcRect b="11867" l="21890" r="13763" t="26707"/>
          <a:stretch/>
        </p:blipFill>
        <p:spPr>
          <a:xfrm>
            <a:off x="1388225" y="1144157"/>
            <a:ext cx="3830800" cy="205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1"/>
          <p:cNvPicPr preferRelativeResize="0"/>
          <p:nvPr/>
        </p:nvPicPr>
        <p:blipFill rotWithShape="1">
          <a:blip r:embed="rId13">
            <a:alphaModFix/>
          </a:blip>
          <a:srcRect b="13021" l="20106" r="17197" t="25730"/>
          <a:stretch/>
        </p:blipFill>
        <p:spPr>
          <a:xfrm>
            <a:off x="1415075" y="3036150"/>
            <a:ext cx="3830793" cy="21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61"/>
          <p:cNvSpPr txBox="1"/>
          <p:nvPr/>
        </p:nvSpPr>
        <p:spPr>
          <a:xfrm>
            <a:off x="6407950" y="1238275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Goals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Motivation and Background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4656500" y="2506250"/>
            <a:ext cx="4123300" cy="2275800"/>
            <a:chOff x="5286100" y="2734850"/>
            <a:chExt cx="4123300" cy="2275800"/>
          </a:xfrm>
        </p:grpSpPr>
        <p:pic>
          <p:nvPicPr>
            <p:cNvPr id="159" name="Google Shape;15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54363" y="2757859"/>
              <a:ext cx="2963901" cy="184374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60" name="Google Shape;160;p17"/>
            <p:cNvSpPr/>
            <p:nvPr/>
          </p:nvSpPr>
          <p:spPr>
            <a:xfrm flipH="1">
              <a:off x="8017400" y="4664300"/>
              <a:ext cx="1392000" cy="237600"/>
            </a:xfrm>
            <a:prstGeom prst="wedgeRectCallout">
              <a:avLst>
                <a:gd fmla="val 68603" name="adj1"/>
                <a:gd fmla="val -386448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Reepithelization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 flipH="1">
              <a:off x="5286100" y="4540700"/>
              <a:ext cx="628200" cy="403200"/>
            </a:xfrm>
            <a:prstGeom prst="wedgeRectCallout">
              <a:avLst>
                <a:gd fmla="val -48006" name="adj1"/>
                <a:gd fmla="val -196069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Health tissue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 flipH="1">
              <a:off x="5977123" y="4540700"/>
              <a:ext cx="1149300" cy="403200"/>
            </a:xfrm>
            <a:prstGeom prst="wedgeRectCallout">
              <a:avLst>
                <a:gd fmla="val -36224" name="adj1"/>
                <a:gd fmla="val -264521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Mix of wound tissues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5613225" y="2734850"/>
              <a:ext cx="1605900" cy="338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</a:rPr>
                <a:t>Potential groups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flipH="1">
              <a:off x="7189250" y="4479050"/>
              <a:ext cx="765300" cy="531600"/>
            </a:xfrm>
            <a:prstGeom prst="wedgeRectCallout">
              <a:avLst>
                <a:gd fmla="val 16605" name="adj1"/>
                <a:gd fmla="val -191671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Border tissue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877500" y="2506250"/>
            <a:ext cx="3463550" cy="2326350"/>
            <a:chOff x="1430900" y="2734850"/>
            <a:chExt cx="3463550" cy="2326350"/>
          </a:xfrm>
        </p:grpSpPr>
        <p:pic>
          <p:nvPicPr>
            <p:cNvPr id="166" name="Google Shape;16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66375" y="2755344"/>
              <a:ext cx="2963900" cy="184875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67" name="Google Shape;167;p17"/>
            <p:cNvSpPr/>
            <p:nvPr/>
          </p:nvSpPr>
          <p:spPr>
            <a:xfrm flipH="1">
              <a:off x="1430900" y="4515050"/>
              <a:ext cx="1089000" cy="459600"/>
            </a:xfrm>
            <a:prstGeom prst="wedgeRectCallout">
              <a:avLst>
                <a:gd fmla="val -37482" name="adj1"/>
                <a:gd fmla="val -99054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Background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removal</a:t>
              </a:r>
              <a:endParaRPr sz="1200"/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1684025" y="2734850"/>
              <a:ext cx="1866300" cy="338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FFFFFF"/>
                  </a:solidFill>
                </a:rPr>
                <a:t>Processing Challenges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 flipH="1">
              <a:off x="3982750" y="4515050"/>
              <a:ext cx="911700" cy="459600"/>
            </a:xfrm>
            <a:prstGeom prst="wedgeRectCallout">
              <a:avLst>
                <a:gd fmla="val -18147" name="adj1"/>
                <a:gd fmla="val -205510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Wound “frontiers”</a:t>
              </a:r>
              <a:endParaRPr sz="1200"/>
            </a:p>
          </p:txBody>
        </p:sp>
        <p:sp>
          <p:nvSpPr>
            <p:cNvPr id="170" name="Google Shape;170;p17"/>
            <p:cNvSpPr/>
            <p:nvPr/>
          </p:nvSpPr>
          <p:spPr>
            <a:xfrm flipH="1">
              <a:off x="2706825" y="4601600"/>
              <a:ext cx="911700" cy="459600"/>
            </a:xfrm>
            <a:prstGeom prst="wedgeRectCallout">
              <a:avLst>
                <a:gd fmla="val 95089" name="adj1"/>
                <a:gd fmla="val -177937" name="adj2"/>
              </a:avLst>
            </a:prstGeom>
            <a:solidFill>
              <a:srgbClr val="FFFFFF"/>
            </a:solidFill>
            <a:ln cap="flat" cmpd="sng" w="254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200"/>
                <a:t>Diversified skin colors</a:t>
              </a:r>
              <a:endParaRPr sz="1200"/>
            </a:p>
          </p:txBody>
        </p:sp>
      </p:grpSp>
      <p:sp>
        <p:nvSpPr>
          <p:cNvPr id="171" name="Google Shape;171;p17"/>
          <p:cNvSpPr txBox="1"/>
          <p:nvPr/>
        </p:nvSpPr>
        <p:spPr>
          <a:xfrm>
            <a:off x="877500" y="1160100"/>
            <a:ext cx="7389000" cy="1076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Main Goal:</a:t>
            </a:r>
            <a:r>
              <a:rPr lang="pt-BR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Designing a divide-and-conquer </a:t>
            </a:r>
            <a:r>
              <a:rPr b="1" lang="pt-BR" sz="1800">
                <a:solidFill>
                  <a:srgbClr val="FFFFFF"/>
                </a:solidFill>
              </a:rPr>
              <a:t>cluster</a:t>
            </a:r>
            <a:r>
              <a:rPr lang="pt-BR" sz="1800">
                <a:solidFill>
                  <a:srgbClr val="FFFFFF"/>
                </a:solidFill>
              </a:rPr>
              <a:t> </a:t>
            </a:r>
            <a:r>
              <a:rPr b="1" lang="pt-BR" sz="1800">
                <a:solidFill>
                  <a:srgbClr val="FFFFFF"/>
                </a:solidFill>
              </a:rPr>
              <a:t>approach </a:t>
            </a:r>
            <a:r>
              <a:rPr lang="pt-BR" sz="1800">
                <a:solidFill>
                  <a:srgbClr val="FFFFFF"/>
                </a:solidFill>
              </a:rPr>
              <a:t>for wound analysis</a:t>
            </a:r>
            <a:r>
              <a:rPr b="1" lang="pt-BR" sz="1800">
                <a:solidFill>
                  <a:srgbClr val="FFFFFF"/>
                </a:solidFill>
              </a:rPr>
              <a:t> </a:t>
            </a:r>
            <a:endParaRPr/>
          </a:p>
        </p:txBody>
      </p:sp>
      <p:grpSp>
        <p:nvGrpSpPr>
          <p:cNvPr id="172" name="Google Shape;172;p17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73" name="Google Shape;173;p17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" name="Google Shape;17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" name="Google Shape;175;p17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7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7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2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62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7" name="Google Shape;1347;p62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348" name="Google Shape;1348;p62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9" name="Google Shape;1349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0" name="Google Shape;1350;p62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51" name="Google Shape;135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62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355" name="Google Shape;1355;p62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356" name="Google Shape;1356;p62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357" name="Google Shape;1357;p62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58" name="Google Shape;1358;p6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59" name="Google Shape;1359;p62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360" name="Google Shape;1360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6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3" name="Google Shape;1363;p62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>
                <a:solidFill>
                  <a:srgbClr val="000000"/>
                </a:solidFill>
              </a:rPr>
              <a:t> - 2</a:t>
            </a:r>
            <a:r>
              <a:rPr b="1" baseline="30000" lang="pt-BR">
                <a:solidFill>
                  <a:srgbClr val="000000"/>
                </a:solidFill>
              </a:rPr>
              <a:t>nd</a:t>
            </a:r>
            <a:r>
              <a:rPr b="1" lang="pt-BR">
                <a:solidFill>
                  <a:srgbClr val="000000"/>
                </a:solidFill>
              </a:rPr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4" name="Google Shape;1364;p62"/>
          <p:cNvSpPr txBox="1"/>
          <p:nvPr>
            <p:ph idx="4294967295" type="body"/>
          </p:nvPr>
        </p:nvSpPr>
        <p:spPr>
          <a:xfrm>
            <a:off x="5348925" y="1689975"/>
            <a:ext cx="37338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Elbow criterion of Scree-Plot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Cut point determined by the first of two consecutive bars whose difference ratio does not exceed a threshold ∆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Experiments with ∆ ranging from 5% to 20%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The most frequent cut point was </a:t>
            </a:r>
            <a:r>
              <a:rPr b="1" lang="pt-BR"/>
              <a:t>ξ = 3%</a:t>
            </a:r>
            <a:endParaRPr b="1"/>
          </a:p>
        </p:txBody>
      </p:sp>
      <p:pic>
        <p:nvPicPr>
          <p:cNvPr id="1365" name="Google Shape;1365;p62"/>
          <p:cNvPicPr preferRelativeResize="0"/>
          <p:nvPr/>
        </p:nvPicPr>
        <p:blipFill rotWithShape="1">
          <a:blip r:embed="rId11">
            <a:alphaModFix/>
          </a:blip>
          <a:srcRect b="11867" l="21890" r="13763" t="26707"/>
          <a:stretch/>
        </p:blipFill>
        <p:spPr>
          <a:xfrm>
            <a:off x="1388225" y="1144157"/>
            <a:ext cx="3830800" cy="205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62"/>
          <p:cNvPicPr preferRelativeResize="0"/>
          <p:nvPr/>
        </p:nvPicPr>
        <p:blipFill rotWithShape="1">
          <a:blip r:embed="rId12">
            <a:alphaModFix/>
          </a:blip>
          <a:srcRect b="13021" l="20106" r="17197" t="25730"/>
          <a:stretch/>
        </p:blipFill>
        <p:spPr>
          <a:xfrm>
            <a:off x="1415075" y="3036150"/>
            <a:ext cx="3830793" cy="21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62"/>
          <p:cNvSpPr txBox="1"/>
          <p:nvPr/>
        </p:nvSpPr>
        <p:spPr>
          <a:xfrm>
            <a:off x="6407950" y="1238275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3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3" name="Google Shape;1373;p63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4" name="Google Shape;1374;p63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375" name="Google Shape;1375;p63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6" name="Google Shape;1376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7" name="Google Shape;1377;p63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78" name="Google Shape;1378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1" name="Google Shape;1381;p63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382" name="Google Shape;1382;p63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383" name="Google Shape;1383;p63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384" name="Google Shape;1384;p63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85" name="Google Shape;1385;p6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86" name="Google Shape;1386;p63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387" name="Google Shape;1387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6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0" name="Google Shape;1390;p63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Empirical findings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1" name="Google Shape;1391;p63"/>
          <p:cNvSpPr txBox="1"/>
          <p:nvPr>
            <p:ph idx="4294967295" type="body"/>
          </p:nvPr>
        </p:nvSpPr>
        <p:spPr>
          <a:xfrm>
            <a:off x="1684025" y="12013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04 new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Manually labeled by experts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Pixelwise matching of manual </a:t>
            </a:r>
            <a:r>
              <a:rPr i="1" lang="pt-BR" sz="1600"/>
              <a:t>vs.</a:t>
            </a:r>
            <a:r>
              <a:rPr lang="pt-BR" sz="1600"/>
              <a:t>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lang="pt-BR" sz="1600"/>
              <a:t>segmentation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b="1" lang="pt-BR"/>
              <a:t>Setting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Classifier MLP-LM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SLIC Superpixels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Distance function L</a:t>
            </a:r>
            <a:r>
              <a:rPr baseline="-25000" lang="pt-BR" sz="1600"/>
              <a:t>1</a:t>
            </a:r>
            <a:endParaRPr baseline="-2500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Similarity threshold 3%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Mean Absolute Error (MAE)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Average absolute differences between two labeling tasks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4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7" name="Google Shape;1397;p64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8" name="Google Shape;1398;p64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399" name="Google Shape;1399;p64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64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402" name="Google Shape;1402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64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406" name="Google Shape;1406;p64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407" name="Google Shape;1407;p64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408" name="Google Shape;1408;p64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09" name="Google Shape;1409;p6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0" name="Google Shape;1410;p64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411" name="Google Shape;1411;p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6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6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4" name="Google Shape;1414;p64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Empirical findings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5" name="Google Shape;1415;p64"/>
          <p:cNvSpPr txBox="1"/>
          <p:nvPr>
            <p:ph idx="4294967295" type="body"/>
          </p:nvPr>
        </p:nvSpPr>
        <p:spPr>
          <a:xfrm>
            <a:off x="1684025" y="12013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04 new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Manually labeled by experts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Pixelwise matching of manual </a:t>
            </a:r>
            <a:r>
              <a:rPr i="1" lang="pt-BR" sz="1600"/>
              <a:t>vs.</a:t>
            </a:r>
            <a:r>
              <a:rPr lang="pt-BR" sz="1600"/>
              <a:t>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lang="pt-BR" sz="1600"/>
              <a:t>segmentation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 </a:t>
            </a:r>
            <a:r>
              <a:rPr b="1" lang="pt-BR"/>
              <a:t>Setting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Classifier MLP-LM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SLIC Superpixels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Distance function L</a:t>
            </a:r>
            <a:r>
              <a:rPr baseline="-25000" lang="pt-BR" sz="1600"/>
              <a:t>1</a:t>
            </a:r>
            <a:endParaRPr baseline="-2500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Similarity threshold 3%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16" name="Google Shape;1416;p64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64"/>
          <p:cNvSpPr/>
          <p:nvPr/>
        </p:nvSpPr>
        <p:spPr>
          <a:xfrm>
            <a:off x="-15700" y="1201350"/>
            <a:ext cx="9180600" cy="35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64"/>
          <p:cNvGrpSpPr/>
          <p:nvPr/>
        </p:nvGrpSpPr>
        <p:grpSpPr>
          <a:xfrm>
            <a:off x="146900" y="1549300"/>
            <a:ext cx="8855400" cy="2208100"/>
            <a:chOff x="144300" y="2325250"/>
            <a:chExt cx="8855400" cy="2208100"/>
          </a:xfrm>
        </p:grpSpPr>
        <p:pic>
          <p:nvPicPr>
            <p:cNvPr id="1419" name="Google Shape;1419;p64"/>
            <p:cNvPicPr preferRelativeResize="0"/>
            <p:nvPr/>
          </p:nvPicPr>
          <p:blipFill rotWithShape="1">
            <a:blip r:embed="rId11">
              <a:alphaModFix/>
            </a:blip>
            <a:srcRect b="6097" l="0" r="0" t="49881"/>
            <a:stretch/>
          </p:blipFill>
          <p:spPr>
            <a:xfrm>
              <a:off x="3129613" y="2325250"/>
              <a:ext cx="5870088" cy="2134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64"/>
            <p:cNvPicPr preferRelativeResize="0"/>
            <p:nvPr/>
          </p:nvPicPr>
          <p:blipFill rotWithShape="1">
            <a:blip r:embed="rId11">
              <a:alphaModFix/>
            </a:blip>
            <a:srcRect b="55980" l="0" r="0" t="0"/>
            <a:stretch/>
          </p:blipFill>
          <p:spPr>
            <a:xfrm>
              <a:off x="144300" y="2399169"/>
              <a:ext cx="5870088" cy="21341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1" name="Google Shape;1421;p64"/>
          <p:cNvSpPr txBox="1"/>
          <p:nvPr/>
        </p:nvSpPr>
        <p:spPr>
          <a:xfrm>
            <a:off x="3554475" y="4035050"/>
            <a:ext cx="3000000" cy="413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MAE = 0.05 - Variance = 0.01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422" name="Google Shape;1422;p64"/>
          <p:cNvSpPr/>
          <p:nvPr/>
        </p:nvSpPr>
        <p:spPr>
          <a:xfrm>
            <a:off x="2948900" y="4035050"/>
            <a:ext cx="439200" cy="464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5"/>
          <p:cNvSpPr txBox="1"/>
          <p:nvPr>
            <p:ph idx="4294967295" type="body"/>
          </p:nvPr>
        </p:nvSpPr>
        <p:spPr>
          <a:xfrm>
            <a:off x="1684025" y="1125150"/>
            <a:ext cx="71748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Expanding dataset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We are working on expanding </a:t>
            </a:r>
            <a:r>
              <a:rPr lang="pt-BR" sz="1600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lang="pt-BR" sz="1600"/>
              <a:t> so that it can be used as a benchmark in the near future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Exploring new parameters to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Feature extraction</a:t>
            </a:r>
            <a:endParaRPr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Features learned from autoencoders applied on superpixels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Clustering approaches</a:t>
            </a:r>
            <a:endParaRPr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Hierarchical clustering methods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pt-BR" sz="1500"/>
              <a:t>Graph-based clustering methods</a:t>
            </a:r>
            <a:endParaRPr sz="1500"/>
          </a:p>
        </p:txBody>
      </p:sp>
      <p:sp>
        <p:nvSpPr>
          <p:cNvPr id="1428" name="Google Shape;1428;p65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9" name="Google Shape;1429;p65"/>
          <p:cNvCxnSpPr/>
          <p:nvPr/>
        </p:nvCxnSpPr>
        <p:spPr>
          <a:xfrm>
            <a:off x="1311875" y="14250"/>
            <a:ext cx="0" cy="5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0" name="Google Shape;1430;p65"/>
          <p:cNvGrpSpPr/>
          <p:nvPr/>
        </p:nvGrpSpPr>
        <p:grpSpPr>
          <a:xfrm>
            <a:off x="-42475" y="0"/>
            <a:ext cx="1354500" cy="5239750"/>
            <a:chOff x="-42475" y="0"/>
            <a:chExt cx="1354500" cy="5239750"/>
          </a:xfrm>
        </p:grpSpPr>
        <p:sp>
          <p:nvSpPr>
            <p:cNvPr id="1431" name="Google Shape;1431;p65"/>
            <p:cNvSpPr/>
            <p:nvPr/>
          </p:nvSpPr>
          <p:spPr>
            <a:xfrm>
              <a:off x="8749" y="0"/>
              <a:ext cx="13032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2" name="Google Shape;1432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22" y="2384388"/>
              <a:ext cx="494052" cy="559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65"/>
            <p:cNvSpPr txBox="1"/>
            <p:nvPr/>
          </p:nvSpPr>
          <p:spPr>
            <a:xfrm>
              <a:off x="17425" y="4820950"/>
              <a:ext cx="12381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June/2019</a:t>
              </a:r>
              <a:endParaRPr sz="9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434" name="Google Shape;143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67" y="1461690"/>
              <a:ext cx="849973" cy="38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628" y="2422075"/>
              <a:ext cx="556237" cy="483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63" y="1785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7" name="Google Shape;1437;p65"/>
            <p:cNvSpPr txBox="1"/>
            <p:nvPr/>
          </p:nvSpPr>
          <p:spPr>
            <a:xfrm>
              <a:off x="-42475" y="14250"/>
              <a:ext cx="965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Conference</a:t>
              </a:r>
              <a:endParaRPr b="1" sz="900">
                <a:solidFill>
                  <a:srgbClr val="666666"/>
                </a:solidFill>
              </a:endParaRPr>
            </a:p>
          </p:txBody>
        </p:sp>
        <p:sp>
          <p:nvSpPr>
            <p:cNvPr id="1438" name="Google Shape;1438;p65"/>
            <p:cNvSpPr txBox="1"/>
            <p:nvPr/>
          </p:nvSpPr>
          <p:spPr>
            <a:xfrm>
              <a:off x="-42475" y="1075900"/>
              <a:ext cx="13545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Research Institutions</a:t>
              </a:r>
              <a:endParaRPr b="1" sz="900">
                <a:solidFill>
                  <a:srgbClr val="666666"/>
                </a:solidFill>
              </a:endParaRPr>
            </a:p>
          </p:txBody>
        </p:sp>
        <p:grpSp>
          <p:nvGrpSpPr>
            <p:cNvPr id="1439" name="Google Shape;1439;p65"/>
            <p:cNvGrpSpPr/>
            <p:nvPr/>
          </p:nvGrpSpPr>
          <p:grpSpPr>
            <a:xfrm>
              <a:off x="149792" y="1953419"/>
              <a:ext cx="1021124" cy="283497"/>
              <a:chOff x="-995050" y="2099825"/>
              <a:chExt cx="1183500" cy="321900"/>
            </a:xfrm>
          </p:grpSpPr>
          <p:sp>
            <p:nvSpPr>
              <p:cNvPr id="1440" name="Google Shape;1440;p65"/>
              <p:cNvSpPr/>
              <p:nvPr/>
            </p:nvSpPr>
            <p:spPr>
              <a:xfrm>
                <a:off x="-995050" y="2099825"/>
                <a:ext cx="1183500" cy="3219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41" name="Google Shape;1441;p6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899405" y="2136895"/>
                <a:ext cx="992205" cy="247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42" name="Google Shape;1442;p65"/>
            <p:cNvSpPr txBox="1"/>
            <p:nvPr/>
          </p:nvSpPr>
          <p:spPr>
            <a:xfrm>
              <a:off x="-42475" y="3122600"/>
              <a:ext cx="1238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rgbClr val="666666"/>
                  </a:solidFill>
                </a:rPr>
                <a:t>Funding Agencies</a:t>
              </a:r>
              <a:endParaRPr b="1" sz="900">
                <a:solidFill>
                  <a:srgbClr val="666666"/>
                </a:solidFill>
              </a:endParaRPr>
            </a:p>
          </p:txBody>
        </p:sp>
        <p:pic>
          <p:nvPicPr>
            <p:cNvPr id="1443" name="Google Shape;1443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049" y="3489975"/>
              <a:ext cx="1030851" cy="28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950" y="3897988"/>
              <a:ext cx="965400" cy="40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6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9050" y="4352954"/>
              <a:ext cx="917199" cy="40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6" name="Google Shape;1446;p65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Future Work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6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452" name="Google Shape;1452;p66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3" name="Google Shape;1453;p66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4" name="Google Shape;1454;p66"/>
          <p:cNvGrpSpPr/>
          <p:nvPr/>
        </p:nvGrpSpPr>
        <p:grpSpPr>
          <a:xfrm>
            <a:off x="8750" y="0"/>
            <a:ext cx="1303200" cy="1020600"/>
            <a:chOff x="8750" y="0"/>
            <a:chExt cx="1303200" cy="1020600"/>
          </a:xfrm>
        </p:grpSpPr>
        <p:sp>
          <p:nvSpPr>
            <p:cNvPr id="1455" name="Google Shape;1455;p66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6" name="Google Shape;1456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763" y="430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7" name="Google Shape;1457;p66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p66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9" name="Google Shape;1459;p66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Proposed Method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grpSp>
        <p:nvGrpSpPr>
          <p:cNvPr id="1460" name="Google Shape;1460;p66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461" name="Google Shape;1461;p66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2" name="Google Shape;1462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3" name="Google Shape;1463;p66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p66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p66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6" name="Google Shape;1466;p66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66"/>
          <p:cNvSpPr/>
          <p:nvPr/>
        </p:nvSpPr>
        <p:spPr>
          <a:xfrm>
            <a:off x="10850" y="1040425"/>
            <a:ext cx="9132000" cy="4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66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Proposed Method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9" name="Google Shape;1469;p66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1470" name="Google Shape;14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00" y="1146397"/>
            <a:ext cx="7264697" cy="205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7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67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- 2</a:t>
            </a:r>
            <a:r>
              <a:rPr b="1" baseline="30000" lang="pt-BR"/>
              <a:t>nd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7" name="Google Shape;1477;p67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8" name="Google Shape;1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9" name="Google Shape;1479;p67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67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67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67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483" name="Google Shape;1483;p67"/>
          <p:cNvSpPr txBox="1"/>
          <p:nvPr>
            <p:ph idx="4294967295" type="body"/>
          </p:nvPr>
        </p:nvSpPr>
        <p:spPr>
          <a:xfrm>
            <a:off x="556450" y="1135525"/>
            <a:ext cx="812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1484" name="Google Shape;1484;p67"/>
          <p:cNvSpPr/>
          <p:nvPr/>
        </p:nvSpPr>
        <p:spPr>
          <a:xfrm>
            <a:off x="594100" y="3083100"/>
            <a:ext cx="80478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67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486" name="Google Shape;1486;p67"/>
          <p:cNvSpPr/>
          <p:nvPr/>
        </p:nvSpPr>
        <p:spPr>
          <a:xfrm>
            <a:off x="10850" y="1071200"/>
            <a:ext cx="9132000" cy="40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67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1488" name="Google Shape;1488;p67"/>
          <p:cNvPicPr preferRelativeResize="0"/>
          <p:nvPr/>
        </p:nvPicPr>
        <p:blipFill rotWithShape="1">
          <a:blip r:embed="rId4">
            <a:alphaModFix/>
          </a:blip>
          <a:srcRect b="11867" l="21890" r="13763" t="26707"/>
          <a:stretch/>
        </p:blipFill>
        <p:spPr>
          <a:xfrm>
            <a:off x="76700" y="1071207"/>
            <a:ext cx="3830800" cy="20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67"/>
          <p:cNvSpPr txBox="1"/>
          <p:nvPr>
            <p:ph idx="4294967295" type="body"/>
          </p:nvPr>
        </p:nvSpPr>
        <p:spPr>
          <a:xfrm>
            <a:off x="3907500" y="1711900"/>
            <a:ext cx="51576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Canberra and BrayCurtis presented a greater</a:t>
            </a:r>
            <a:r>
              <a:rPr i="1" lang="pt-BR" sz="1600"/>
              <a:t> variance</a:t>
            </a:r>
            <a:r>
              <a:rPr lang="pt-BR" sz="1600"/>
              <a:t> regarding the number of clusters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Functions L</a:t>
            </a:r>
            <a:r>
              <a:rPr baseline="-25000" lang="pt-BR" sz="1600"/>
              <a:t>1</a:t>
            </a:r>
            <a:r>
              <a:rPr lang="pt-BR" sz="1600"/>
              <a:t>, L</a:t>
            </a:r>
            <a:r>
              <a:rPr baseline="-25000" lang="pt-BR" sz="1600"/>
              <a:t>2</a:t>
            </a:r>
            <a:r>
              <a:rPr lang="pt-BR" sz="1600"/>
              <a:t>, and L</a:t>
            </a:r>
            <a:r>
              <a:rPr baseline="-25000" lang="pt-BR" sz="1600"/>
              <a:t>∞</a:t>
            </a:r>
            <a:r>
              <a:rPr lang="pt-BR" sz="1600"/>
              <a:t> were more </a:t>
            </a:r>
            <a:r>
              <a:rPr i="1" lang="pt-BR" sz="1600"/>
              <a:t>stable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On average, </a:t>
            </a:r>
            <a:r>
              <a:rPr b="1" lang="pt-BR" sz="1600"/>
              <a:t>Function L</a:t>
            </a:r>
            <a:r>
              <a:rPr b="1" baseline="-25000" lang="pt-BR" sz="1600"/>
              <a:t>1</a:t>
            </a:r>
            <a:r>
              <a:rPr lang="pt-BR" sz="1600"/>
              <a:t> produced fewer clusters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Elbow criterion of Scree-Plot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Cut point determined by the first of two consecutive bars whose difference ratio does not exceed a threshold ∆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Experiments with ∆ ranging from 5% to 20%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The most frequent cut point was </a:t>
            </a:r>
            <a:r>
              <a:rPr b="1" lang="pt-BR" sz="1600"/>
              <a:t>ξ = 3%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67"/>
          <p:cNvPicPr preferRelativeResize="0"/>
          <p:nvPr/>
        </p:nvPicPr>
        <p:blipFill rotWithShape="1">
          <a:blip r:embed="rId5">
            <a:alphaModFix/>
          </a:blip>
          <a:srcRect b="13021" l="20106" r="17197" t="25730"/>
          <a:stretch/>
        </p:blipFill>
        <p:spPr>
          <a:xfrm>
            <a:off x="103550" y="2963200"/>
            <a:ext cx="3830793" cy="21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67"/>
          <p:cNvSpPr txBox="1"/>
          <p:nvPr/>
        </p:nvSpPr>
        <p:spPr>
          <a:xfrm>
            <a:off x="5905700" y="1135525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492" name="Google Shape;1492;p67"/>
          <p:cNvSpPr/>
          <p:nvPr/>
        </p:nvSpPr>
        <p:spPr>
          <a:xfrm rot="-7438021">
            <a:off x="1067732" y="2876463"/>
            <a:ext cx="292636" cy="25003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67"/>
          <p:cNvSpPr/>
          <p:nvPr/>
        </p:nvSpPr>
        <p:spPr>
          <a:xfrm rot="-7438021">
            <a:off x="1022582" y="4794138"/>
            <a:ext cx="292636" cy="25003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67"/>
          <p:cNvSpPr/>
          <p:nvPr/>
        </p:nvSpPr>
        <p:spPr>
          <a:xfrm rot="-1291079">
            <a:off x="2970005" y="1214384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67"/>
          <p:cNvSpPr/>
          <p:nvPr/>
        </p:nvSpPr>
        <p:spPr>
          <a:xfrm rot="-1291079">
            <a:off x="2970005" y="3128059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6" name="Google Shape;1496;p67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497" name="Google Shape;1497;p67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8" name="Google Shape;1498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99" name="Google Shape;1499;p67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67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67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6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6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r>
              <a:rPr b="1" lang="pt-BR"/>
              <a:t> - 2</a:t>
            </a:r>
            <a:r>
              <a:rPr b="1" baseline="30000" lang="pt-BR"/>
              <a:t>nd</a:t>
            </a:r>
            <a:r>
              <a:rPr b="1" lang="pt-BR"/>
              <a:t> Phase parameterization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8" name="Google Shape;1508;p68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9" name="Google Shape;1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0" name="Google Shape;1510;p68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68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p68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68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Proposed Method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Empirical Findings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514" name="Google Shape;1514;p68"/>
          <p:cNvSpPr txBox="1"/>
          <p:nvPr>
            <p:ph idx="4294967295" type="body"/>
          </p:nvPr>
        </p:nvSpPr>
        <p:spPr>
          <a:xfrm>
            <a:off x="556450" y="1135525"/>
            <a:ext cx="812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Superpixels of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ULCER_SET</a:t>
            </a:r>
            <a:r>
              <a:rPr b="1" lang="pt-BR"/>
              <a:t> images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Set as 550 as pointed out by Chino et al. (2018)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pt-BR" sz="1500"/>
              <a:t>ICARUS: Retrieving Skin Ulcer Images through Bag-of-Signatures. In: CBMS, pp. 82-87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Feature Extractor</a:t>
            </a:r>
            <a:endParaRPr b="1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</a:pPr>
            <a:r>
              <a:rPr lang="pt-BR" sz="1600"/>
              <a:t>Average superpixel value in the LAB color space (3 dimensions)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Cluster Method: </a:t>
            </a:r>
            <a:r>
              <a:rPr lang="pt-BR" sz="1800"/>
              <a:t>DBSCAN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Distance functions:</a:t>
            </a:r>
            <a:r>
              <a:rPr lang="pt-BR" sz="1800"/>
              <a:t>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L</a:t>
            </a:r>
            <a:r>
              <a:rPr baseline="-25000" lang="pt-BR"/>
              <a:t>1</a:t>
            </a:r>
            <a:r>
              <a:rPr lang="pt-BR"/>
              <a:t>, L</a:t>
            </a:r>
            <a:r>
              <a:rPr baseline="-25000" lang="pt-BR"/>
              <a:t>2</a:t>
            </a:r>
            <a:r>
              <a:rPr lang="pt-BR"/>
              <a:t>, L</a:t>
            </a:r>
            <a:r>
              <a:rPr baseline="-25000" lang="pt-BR"/>
              <a:t>∞</a:t>
            </a:r>
            <a:r>
              <a:rPr lang="pt-BR"/>
              <a:t>, Canberra, and BrayCurtis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600"/>
              <a:t>Similarity threshold ξ: 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/>
              <a:t>A varying percentage of maximum similarity ranging from 0.5% to 15%</a:t>
            </a:r>
            <a:endParaRPr/>
          </a:p>
        </p:txBody>
      </p:sp>
      <p:sp>
        <p:nvSpPr>
          <p:cNvPr id="1515" name="Google Shape;1515;p68"/>
          <p:cNvSpPr/>
          <p:nvPr/>
        </p:nvSpPr>
        <p:spPr>
          <a:xfrm>
            <a:off x="594100" y="3083100"/>
            <a:ext cx="8047800" cy="18702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68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517" name="Google Shape;1517;p68"/>
          <p:cNvSpPr/>
          <p:nvPr/>
        </p:nvSpPr>
        <p:spPr>
          <a:xfrm>
            <a:off x="10850" y="1071200"/>
            <a:ext cx="9132000" cy="40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68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1519" name="Google Shape;1519;p68"/>
          <p:cNvPicPr preferRelativeResize="0"/>
          <p:nvPr/>
        </p:nvPicPr>
        <p:blipFill rotWithShape="1">
          <a:blip r:embed="rId4">
            <a:alphaModFix/>
          </a:blip>
          <a:srcRect b="11867" l="21890" r="13763" t="26707"/>
          <a:stretch/>
        </p:blipFill>
        <p:spPr>
          <a:xfrm>
            <a:off x="76700" y="1071207"/>
            <a:ext cx="3830800" cy="20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68"/>
          <p:cNvSpPr txBox="1"/>
          <p:nvPr>
            <p:ph idx="4294967295" type="body"/>
          </p:nvPr>
        </p:nvSpPr>
        <p:spPr>
          <a:xfrm>
            <a:off x="3907500" y="2182850"/>
            <a:ext cx="5157600" cy="24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Canberra and BrayCurtis presented a greater</a:t>
            </a:r>
            <a:r>
              <a:rPr i="1" lang="pt-BR" sz="1600"/>
              <a:t> variance</a:t>
            </a:r>
            <a:r>
              <a:rPr lang="pt-BR" sz="1600"/>
              <a:t> regarding the number of clusters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Functions L</a:t>
            </a:r>
            <a:r>
              <a:rPr baseline="-25000" lang="pt-BR" sz="1600"/>
              <a:t>1</a:t>
            </a:r>
            <a:r>
              <a:rPr lang="pt-BR" sz="1600"/>
              <a:t>, L</a:t>
            </a:r>
            <a:r>
              <a:rPr baseline="-25000" lang="pt-BR" sz="1600"/>
              <a:t>2</a:t>
            </a:r>
            <a:r>
              <a:rPr lang="pt-BR" sz="1600"/>
              <a:t>, and L</a:t>
            </a:r>
            <a:r>
              <a:rPr baseline="-25000" lang="pt-BR" sz="1600"/>
              <a:t>∞</a:t>
            </a:r>
            <a:r>
              <a:rPr lang="pt-BR" sz="1600"/>
              <a:t> were more </a:t>
            </a:r>
            <a:r>
              <a:rPr i="1" lang="pt-BR" sz="1600"/>
              <a:t>stable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pt-BR" sz="1600"/>
              <a:t>On average, </a:t>
            </a:r>
            <a:r>
              <a:rPr b="1" lang="pt-BR" sz="1600"/>
              <a:t>Function L</a:t>
            </a:r>
            <a:r>
              <a:rPr b="1" baseline="-25000" lang="pt-BR" sz="1600"/>
              <a:t>1</a:t>
            </a:r>
            <a:r>
              <a:rPr lang="pt-BR" sz="1600"/>
              <a:t> produced fewer clusters</a:t>
            </a:r>
            <a:endParaRPr b="1" sz="1600"/>
          </a:p>
        </p:txBody>
      </p:sp>
      <p:pic>
        <p:nvPicPr>
          <p:cNvPr id="1521" name="Google Shape;1521;p68"/>
          <p:cNvPicPr preferRelativeResize="0"/>
          <p:nvPr/>
        </p:nvPicPr>
        <p:blipFill rotWithShape="1">
          <a:blip r:embed="rId5">
            <a:alphaModFix/>
          </a:blip>
          <a:srcRect b="13021" l="20106" r="17197" t="25730"/>
          <a:stretch/>
        </p:blipFill>
        <p:spPr>
          <a:xfrm>
            <a:off x="103550" y="2963200"/>
            <a:ext cx="3830793" cy="21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68"/>
          <p:cNvSpPr txBox="1"/>
          <p:nvPr/>
        </p:nvSpPr>
        <p:spPr>
          <a:xfrm>
            <a:off x="5687100" y="1707288"/>
            <a:ext cx="1598400" cy="40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40 images</a:t>
            </a:r>
            <a:endParaRPr b="1" baseline="30000">
              <a:solidFill>
                <a:srgbClr val="FFFFFF"/>
              </a:solidFill>
            </a:endParaRPr>
          </a:p>
        </p:txBody>
      </p:sp>
      <p:sp>
        <p:nvSpPr>
          <p:cNvPr id="1523" name="Google Shape;1523;p68"/>
          <p:cNvSpPr/>
          <p:nvPr/>
        </p:nvSpPr>
        <p:spPr>
          <a:xfrm rot="-1291079">
            <a:off x="2970005" y="1214384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8"/>
          <p:cNvSpPr/>
          <p:nvPr/>
        </p:nvSpPr>
        <p:spPr>
          <a:xfrm rot="-1291079">
            <a:off x="2970005" y="3128059"/>
            <a:ext cx="292808" cy="2499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68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526" name="Google Shape;1526;p68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7" name="Google Shape;1527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28" name="Google Shape;1528;p68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9" name="Google Shape;1529;p68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68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Proposed Method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8750" y="0"/>
            <a:ext cx="1303200" cy="10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4300"/>
            <a:ext cx="965400" cy="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8"/>
          <p:cNvCxnSpPr/>
          <p:nvPr/>
        </p:nvCxnSpPr>
        <p:spPr>
          <a:xfrm flipH="1">
            <a:off x="1309775" y="1425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/>
          <p:nvPr/>
        </p:nvCxnSpPr>
        <p:spPr>
          <a:xfrm flipH="1">
            <a:off x="8750" y="9000"/>
            <a:ext cx="2100" cy="100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8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Proposed Method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92" name="Google Shape;192;p18"/>
          <p:cNvSpPr txBox="1"/>
          <p:nvPr>
            <p:ph idx="4294967295" type="body"/>
          </p:nvPr>
        </p:nvSpPr>
        <p:spPr>
          <a:xfrm>
            <a:off x="519475" y="1187200"/>
            <a:ext cx="79239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/>
              <a:t>Overall idea = two </a:t>
            </a:r>
            <a:r>
              <a:rPr b="1" lang="pt-BR"/>
              <a:t>phases</a:t>
            </a:r>
            <a:r>
              <a:rPr lang="pt-BR"/>
              <a:t>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AutoNum type="alphaLcPeriod"/>
            </a:pPr>
            <a:r>
              <a:rPr lang="pt-BR">
                <a:solidFill>
                  <a:srgbClr val="FF0000"/>
                </a:solidFill>
              </a:rPr>
              <a:t>Distinguish </a:t>
            </a:r>
            <a:r>
              <a:rPr b="1" lang="pt-BR">
                <a:solidFill>
                  <a:srgbClr val="FF0000"/>
                </a:solidFill>
              </a:rPr>
              <a:t>relevant </a:t>
            </a:r>
            <a:r>
              <a:rPr lang="pt-BR">
                <a:solidFill>
                  <a:srgbClr val="FF0000"/>
                </a:solidFill>
              </a:rPr>
              <a:t>and </a:t>
            </a:r>
            <a:r>
              <a:rPr b="1" lang="pt-BR">
                <a:solidFill>
                  <a:srgbClr val="FF0000"/>
                </a:solidFill>
              </a:rPr>
              <a:t>non-relevant</a:t>
            </a:r>
            <a:r>
              <a:rPr lang="pt-BR">
                <a:solidFill>
                  <a:srgbClr val="FF0000"/>
                </a:solidFill>
              </a:rPr>
              <a:t> image regions</a:t>
            </a:r>
            <a:endParaRPr>
              <a:solidFill>
                <a:srgbClr val="FF0000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Classification-based</a:t>
            </a:r>
            <a:r>
              <a:rPr lang="pt-BR"/>
              <a:t> task (binary problem)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Smooth</a:t>
            </a:r>
            <a:r>
              <a:rPr lang="pt-BR"/>
              <a:t> noise and </a:t>
            </a:r>
            <a:r>
              <a:rPr lang="pt-BR"/>
              <a:t>misclassifications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420E"/>
              </a:buClr>
              <a:buSzPts val="1400"/>
              <a:buAutoNum type="alphaLcPeriod"/>
            </a:pPr>
            <a:r>
              <a:rPr lang="pt-BR">
                <a:solidFill>
                  <a:srgbClr val="FF420E"/>
                </a:solidFill>
              </a:rPr>
              <a:t>Agglomerate remaining tissues by their </a:t>
            </a:r>
            <a:r>
              <a:rPr i="1" lang="pt-BR">
                <a:solidFill>
                  <a:srgbClr val="FF420E"/>
                </a:solidFill>
              </a:rPr>
              <a:t>similarity</a:t>
            </a:r>
            <a:r>
              <a:rPr lang="pt-BR">
                <a:solidFill>
                  <a:srgbClr val="FF420E"/>
                </a:solidFill>
              </a:rPr>
              <a:t>:</a:t>
            </a:r>
            <a:endParaRPr>
              <a:solidFill>
                <a:srgbClr val="FF420E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Split</a:t>
            </a:r>
            <a:r>
              <a:rPr lang="pt-BR"/>
              <a:t> relevant regions into small pieces with well-defined borders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Represent</a:t>
            </a:r>
            <a:r>
              <a:rPr lang="pt-BR"/>
              <a:t> such pieces as points of a multidimensional space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Calculate </a:t>
            </a:r>
            <a:r>
              <a:rPr lang="pt-BR"/>
              <a:t>the distances between the points as a similarity score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b="1" lang="pt-BR"/>
              <a:t>Aggregate </a:t>
            </a:r>
            <a:r>
              <a:rPr lang="pt-BR"/>
              <a:t>the similarities according to a clustering criteria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rgbClr val="38761D"/>
                </a:solidFill>
              </a:rPr>
              <a:t>Result</a:t>
            </a:r>
            <a:r>
              <a:rPr lang="pt-BR">
                <a:solidFill>
                  <a:srgbClr val="38761D"/>
                </a:solidFill>
              </a:rPr>
              <a:t>: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Object removal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S</a:t>
            </a:r>
            <a:r>
              <a:rPr lang="pt-BR"/>
              <a:t>egmented w</a:t>
            </a:r>
            <a:r>
              <a:rPr lang="pt-BR"/>
              <a:t>ound, border and health tissues</a:t>
            </a:r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194" name="Google Shape;194;p18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" name="Google Shape;19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6" name="Google Shape;196;p18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8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8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19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6" name="Google Shape;206;p19"/>
          <p:cNvGrpSpPr/>
          <p:nvPr/>
        </p:nvGrpSpPr>
        <p:grpSpPr>
          <a:xfrm>
            <a:off x="8750" y="0"/>
            <a:ext cx="1303200" cy="1020600"/>
            <a:chOff x="8750" y="0"/>
            <a:chExt cx="1303200" cy="1020600"/>
          </a:xfrm>
        </p:grpSpPr>
        <p:sp>
          <p:nvSpPr>
            <p:cNvPr id="207" name="Google Shape;207;p19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763" y="430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9" name="Google Shape;209;p19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9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1" name="Google Shape;211;p19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Proposed Method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213" name="Google Shape;213;p19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4" name="Google Shape;21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5" name="Google Shape;215;p19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9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19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8" name="Google Shape;218;p19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10850" y="1040425"/>
            <a:ext cx="9132000" cy="4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Proposed Method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50" y="1146388"/>
            <a:ext cx="7264697" cy="205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0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20"/>
          <p:cNvGrpSpPr/>
          <p:nvPr/>
        </p:nvGrpSpPr>
        <p:grpSpPr>
          <a:xfrm>
            <a:off x="8750" y="0"/>
            <a:ext cx="1303200" cy="1020600"/>
            <a:chOff x="8750" y="0"/>
            <a:chExt cx="1303200" cy="1020600"/>
          </a:xfrm>
        </p:grpSpPr>
        <p:sp>
          <p:nvSpPr>
            <p:cNvPr id="231" name="Google Shape;231;p20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763" y="430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" name="Google Shape;233;p20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0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5" name="Google Shape;235;p20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Proposed Method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grpSp>
        <p:nvGrpSpPr>
          <p:cNvPr id="236" name="Google Shape;236;p20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237" name="Google Shape;237;p20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" name="Google Shape;23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9" name="Google Shape;239;p20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0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0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0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10850" y="1040425"/>
            <a:ext cx="9132000" cy="4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Proposed Method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20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75" y="1139575"/>
            <a:ext cx="7264654" cy="3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10850" y="4905725"/>
            <a:ext cx="3669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999999"/>
                </a:solidFill>
              </a:rPr>
              <a:t>A Two-Phase Learning Approach for the Segmentation of Dermatological Wounds               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0" y="7150"/>
            <a:ext cx="9144000" cy="95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 flipH="1">
            <a:off x="9200" y="1016850"/>
            <a:ext cx="1302300" cy="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4" name="Google Shape;254;p21"/>
          <p:cNvGrpSpPr/>
          <p:nvPr/>
        </p:nvGrpSpPr>
        <p:grpSpPr>
          <a:xfrm>
            <a:off x="8750" y="0"/>
            <a:ext cx="1303200" cy="1020600"/>
            <a:chOff x="8750" y="0"/>
            <a:chExt cx="1303200" cy="1020600"/>
          </a:xfrm>
        </p:grpSpPr>
        <p:sp>
          <p:nvSpPr>
            <p:cNvPr id="255" name="Google Shape;255;p21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763" y="430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7" name="Google Shape;257;p21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1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" name="Google Shape;259;p21"/>
          <p:cNvSpPr txBox="1"/>
          <p:nvPr/>
        </p:nvSpPr>
        <p:spPr>
          <a:xfrm>
            <a:off x="7323825" y="129725"/>
            <a:ext cx="177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Motivation and Background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Proposed Method</a:t>
            </a:r>
            <a:endParaRPr b="1" sz="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Empirical Findings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B7B7B7"/>
                </a:solidFill>
              </a:rPr>
              <a:t>Future Work</a:t>
            </a:r>
            <a:endParaRPr sz="900">
              <a:solidFill>
                <a:srgbClr val="B7B7B7"/>
              </a:solidFill>
            </a:endParaRPr>
          </a:p>
        </p:txBody>
      </p:sp>
      <p:grpSp>
        <p:nvGrpSpPr>
          <p:cNvPr id="260" name="Google Shape;260;p21"/>
          <p:cNvGrpSpPr/>
          <p:nvPr/>
        </p:nvGrpSpPr>
        <p:grpSpPr>
          <a:xfrm>
            <a:off x="8750" y="0"/>
            <a:ext cx="1303200" cy="1024050"/>
            <a:chOff x="8750" y="0"/>
            <a:chExt cx="1303200" cy="1024050"/>
          </a:xfrm>
        </p:grpSpPr>
        <p:sp>
          <p:nvSpPr>
            <p:cNvPr id="261" name="Google Shape;261;p21"/>
            <p:cNvSpPr/>
            <p:nvPr/>
          </p:nvSpPr>
          <p:spPr>
            <a:xfrm>
              <a:off x="8750" y="0"/>
              <a:ext cx="1303200" cy="10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2" name="Google Shape;26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613" y="32850"/>
              <a:ext cx="965400" cy="96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3" name="Google Shape;263;p21"/>
            <p:cNvCxnSpPr/>
            <p:nvPr/>
          </p:nvCxnSpPr>
          <p:spPr>
            <a:xfrm flipH="1">
              <a:off x="1309775" y="1425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1"/>
            <p:cNvCxnSpPr/>
            <p:nvPr/>
          </p:nvCxnSpPr>
          <p:spPr>
            <a:xfrm flipH="1">
              <a:off x="8750" y="9000"/>
              <a:ext cx="2100" cy="10026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1"/>
            <p:cNvCxnSpPr/>
            <p:nvPr/>
          </p:nvCxnSpPr>
          <p:spPr>
            <a:xfrm flipH="1">
              <a:off x="9200" y="1016850"/>
              <a:ext cx="1302300" cy="7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6" name="Google Shape;266;p21"/>
          <p:cNvSpPr/>
          <p:nvPr/>
        </p:nvSpPr>
        <p:spPr>
          <a:xfrm>
            <a:off x="-18300" y="300"/>
            <a:ext cx="91806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10850" y="1040425"/>
            <a:ext cx="9132000" cy="40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idx="4294967295" type="title"/>
          </p:nvPr>
        </p:nvSpPr>
        <p:spPr>
          <a:xfrm>
            <a:off x="1467075" y="166475"/>
            <a:ext cx="71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Proposed Method -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2PLA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8858875" y="4905725"/>
            <a:ext cx="283800" cy="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700">
                <a:solidFill>
                  <a:srgbClr val="999999"/>
                </a:solidFill>
              </a:rPr>
              <a:t>‹#›</a:t>
            </a:fld>
            <a:endParaRPr b="1" sz="700">
              <a:solidFill>
                <a:srgbClr val="999999"/>
              </a:solidFill>
            </a:endParaRPr>
          </a:p>
        </p:txBody>
      </p:sp>
      <p:pic>
        <p:nvPicPr>
          <p:cNvPr id="270" name="Google Shape;2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00" y="1139563"/>
            <a:ext cx="7264712" cy="387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